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Lst>
  <p:sldSz cx="12192000" cy="6858000"/>
  <p:notesSz cx="6858000" cy="9144000"/>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5" d="100"/>
          <a:sy n="65" d="100"/>
        </p:scale>
        <p:origin x="48"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419"/>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419"/>
          </a:p>
        </p:txBody>
      </p:sp>
      <p:sp>
        <p:nvSpPr>
          <p:cNvPr id="4" name="Marcador de fecha 3"/>
          <p:cNvSpPr>
            <a:spLocks noGrp="1"/>
          </p:cNvSpPr>
          <p:nvPr>
            <p:ph type="dt" sz="half" idx="10"/>
          </p:nvPr>
        </p:nvSpPr>
        <p:spPr/>
        <p:txBody>
          <a:bodyPr/>
          <a:lstStyle/>
          <a:p>
            <a:fld id="{2C24D023-2727-487B-8ED5-2F73E2A8990A}" type="datetimeFigureOut">
              <a:rPr lang="es-419" smtClean="0"/>
              <a:t>20/5/2022</a:t>
            </a:fld>
            <a:endParaRPr lang="es-419"/>
          </a:p>
        </p:txBody>
      </p:sp>
      <p:sp>
        <p:nvSpPr>
          <p:cNvPr id="5" name="Marcador de pie de página 4"/>
          <p:cNvSpPr>
            <a:spLocks noGrp="1"/>
          </p:cNvSpPr>
          <p:nvPr>
            <p:ph type="ftr" sz="quarter" idx="11"/>
          </p:nvPr>
        </p:nvSpPr>
        <p:spPr/>
        <p:txBody>
          <a:bodyPr/>
          <a:lstStyle/>
          <a:p>
            <a:endParaRPr lang="es-419"/>
          </a:p>
        </p:txBody>
      </p:sp>
      <p:sp>
        <p:nvSpPr>
          <p:cNvPr id="6" name="Marcador de número de diapositiva 5"/>
          <p:cNvSpPr>
            <a:spLocks noGrp="1"/>
          </p:cNvSpPr>
          <p:nvPr>
            <p:ph type="sldNum" sz="quarter" idx="12"/>
          </p:nvPr>
        </p:nvSpPr>
        <p:spPr/>
        <p:txBody>
          <a:bodyPr/>
          <a:lstStyle/>
          <a:p>
            <a:fld id="{16E50925-8035-47C3-8B8E-12C58D3AB28A}" type="slidenum">
              <a:rPr lang="es-419" smtClean="0"/>
              <a:t>‹Nº›</a:t>
            </a:fld>
            <a:endParaRPr lang="es-419"/>
          </a:p>
        </p:txBody>
      </p:sp>
    </p:spTree>
    <p:extLst>
      <p:ext uri="{BB962C8B-B14F-4D97-AF65-F5344CB8AC3E}">
        <p14:creationId xmlns:p14="http://schemas.microsoft.com/office/powerpoint/2010/main" val="3948821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419"/>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4" name="Marcador de fecha 3"/>
          <p:cNvSpPr>
            <a:spLocks noGrp="1"/>
          </p:cNvSpPr>
          <p:nvPr>
            <p:ph type="dt" sz="half" idx="10"/>
          </p:nvPr>
        </p:nvSpPr>
        <p:spPr/>
        <p:txBody>
          <a:bodyPr/>
          <a:lstStyle/>
          <a:p>
            <a:fld id="{2C24D023-2727-487B-8ED5-2F73E2A8990A}" type="datetimeFigureOut">
              <a:rPr lang="es-419" smtClean="0"/>
              <a:t>20/5/2022</a:t>
            </a:fld>
            <a:endParaRPr lang="es-419"/>
          </a:p>
        </p:txBody>
      </p:sp>
      <p:sp>
        <p:nvSpPr>
          <p:cNvPr id="5" name="Marcador de pie de página 4"/>
          <p:cNvSpPr>
            <a:spLocks noGrp="1"/>
          </p:cNvSpPr>
          <p:nvPr>
            <p:ph type="ftr" sz="quarter" idx="11"/>
          </p:nvPr>
        </p:nvSpPr>
        <p:spPr/>
        <p:txBody>
          <a:bodyPr/>
          <a:lstStyle/>
          <a:p>
            <a:endParaRPr lang="es-419"/>
          </a:p>
        </p:txBody>
      </p:sp>
      <p:sp>
        <p:nvSpPr>
          <p:cNvPr id="6" name="Marcador de número de diapositiva 5"/>
          <p:cNvSpPr>
            <a:spLocks noGrp="1"/>
          </p:cNvSpPr>
          <p:nvPr>
            <p:ph type="sldNum" sz="quarter" idx="12"/>
          </p:nvPr>
        </p:nvSpPr>
        <p:spPr/>
        <p:txBody>
          <a:bodyPr/>
          <a:lstStyle/>
          <a:p>
            <a:fld id="{16E50925-8035-47C3-8B8E-12C58D3AB28A}" type="slidenum">
              <a:rPr lang="es-419" smtClean="0"/>
              <a:t>‹Nº›</a:t>
            </a:fld>
            <a:endParaRPr lang="es-419"/>
          </a:p>
        </p:txBody>
      </p:sp>
    </p:spTree>
    <p:extLst>
      <p:ext uri="{BB962C8B-B14F-4D97-AF65-F5344CB8AC3E}">
        <p14:creationId xmlns:p14="http://schemas.microsoft.com/office/powerpoint/2010/main" val="3295687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419"/>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4" name="Marcador de fecha 3"/>
          <p:cNvSpPr>
            <a:spLocks noGrp="1"/>
          </p:cNvSpPr>
          <p:nvPr>
            <p:ph type="dt" sz="half" idx="10"/>
          </p:nvPr>
        </p:nvSpPr>
        <p:spPr/>
        <p:txBody>
          <a:bodyPr/>
          <a:lstStyle/>
          <a:p>
            <a:fld id="{2C24D023-2727-487B-8ED5-2F73E2A8990A}" type="datetimeFigureOut">
              <a:rPr lang="es-419" smtClean="0"/>
              <a:t>20/5/2022</a:t>
            </a:fld>
            <a:endParaRPr lang="es-419"/>
          </a:p>
        </p:txBody>
      </p:sp>
      <p:sp>
        <p:nvSpPr>
          <p:cNvPr id="5" name="Marcador de pie de página 4"/>
          <p:cNvSpPr>
            <a:spLocks noGrp="1"/>
          </p:cNvSpPr>
          <p:nvPr>
            <p:ph type="ftr" sz="quarter" idx="11"/>
          </p:nvPr>
        </p:nvSpPr>
        <p:spPr/>
        <p:txBody>
          <a:bodyPr/>
          <a:lstStyle/>
          <a:p>
            <a:endParaRPr lang="es-419"/>
          </a:p>
        </p:txBody>
      </p:sp>
      <p:sp>
        <p:nvSpPr>
          <p:cNvPr id="6" name="Marcador de número de diapositiva 5"/>
          <p:cNvSpPr>
            <a:spLocks noGrp="1"/>
          </p:cNvSpPr>
          <p:nvPr>
            <p:ph type="sldNum" sz="quarter" idx="12"/>
          </p:nvPr>
        </p:nvSpPr>
        <p:spPr/>
        <p:txBody>
          <a:bodyPr/>
          <a:lstStyle/>
          <a:p>
            <a:fld id="{16E50925-8035-47C3-8B8E-12C58D3AB28A}" type="slidenum">
              <a:rPr lang="es-419" smtClean="0"/>
              <a:t>‹Nº›</a:t>
            </a:fld>
            <a:endParaRPr lang="es-419"/>
          </a:p>
        </p:txBody>
      </p:sp>
    </p:spTree>
    <p:extLst>
      <p:ext uri="{BB962C8B-B14F-4D97-AF65-F5344CB8AC3E}">
        <p14:creationId xmlns:p14="http://schemas.microsoft.com/office/powerpoint/2010/main" val="3482206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419"/>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4" name="Marcador de fecha 3"/>
          <p:cNvSpPr>
            <a:spLocks noGrp="1"/>
          </p:cNvSpPr>
          <p:nvPr>
            <p:ph type="dt" sz="half" idx="10"/>
          </p:nvPr>
        </p:nvSpPr>
        <p:spPr/>
        <p:txBody>
          <a:bodyPr/>
          <a:lstStyle/>
          <a:p>
            <a:fld id="{2C24D023-2727-487B-8ED5-2F73E2A8990A}" type="datetimeFigureOut">
              <a:rPr lang="es-419" smtClean="0"/>
              <a:t>20/5/2022</a:t>
            </a:fld>
            <a:endParaRPr lang="es-419"/>
          </a:p>
        </p:txBody>
      </p:sp>
      <p:sp>
        <p:nvSpPr>
          <p:cNvPr id="5" name="Marcador de pie de página 4"/>
          <p:cNvSpPr>
            <a:spLocks noGrp="1"/>
          </p:cNvSpPr>
          <p:nvPr>
            <p:ph type="ftr" sz="quarter" idx="11"/>
          </p:nvPr>
        </p:nvSpPr>
        <p:spPr/>
        <p:txBody>
          <a:bodyPr/>
          <a:lstStyle/>
          <a:p>
            <a:endParaRPr lang="es-419"/>
          </a:p>
        </p:txBody>
      </p:sp>
      <p:sp>
        <p:nvSpPr>
          <p:cNvPr id="6" name="Marcador de número de diapositiva 5"/>
          <p:cNvSpPr>
            <a:spLocks noGrp="1"/>
          </p:cNvSpPr>
          <p:nvPr>
            <p:ph type="sldNum" sz="quarter" idx="12"/>
          </p:nvPr>
        </p:nvSpPr>
        <p:spPr/>
        <p:txBody>
          <a:bodyPr/>
          <a:lstStyle/>
          <a:p>
            <a:fld id="{16E50925-8035-47C3-8B8E-12C58D3AB28A}" type="slidenum">
              <a:rPr lang="es-419" smtClean="0"/>
              <a:t>‹Nº›</a:t>
            </a:fld>
            <a:endParaRPr lang="es-419"/>
          </a:p>
        </p:txBody>
      </p:sp>
    </p:spTree>
    <p:extLst>
      <p:ext uri="{BB962C8B-B14F-4D97-AF65-F5344CB8AC3E}">
        <p14:creationId xmlns:p14="http://schemas.microsoft.com/office/powerpoint/2010/main" val="1224243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419"/>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2C24D023-2727-487B-8ED5-2F73E2A8990A}" type="datetimeFigureOut">
              <a:rPr lang="es-419" smtClean="0"/>
              <a:t>20/5/2022</a:t>
            </a:fld>
            <a:endParaRPr lang="es-419"/>
          </a:p>
        </p:txBody>
      </p:sp>
      <p:sp>
        <p:nvSpPr>
          <p:cNvPr id="5" name="Marcador de pie de página 4"/>
          <p:cNvSpPr>
            <a:spLocks noGrp="1"/>
          </p:cNvSpPr>
          <p:nvPr>
            <p:ph type="ftr" sz="quarter" idx="11"/>
          </p:nvPr>
        </p:nvSpPr>
        <p:spPr/>
        <p:txBody>
          <a:bodyPr/>
          <a:lstStyle/>
          <a:p>
            <a:endParaRPr lang="es-419"/>
          </a:p>
        </p:txBody>
      </p:sp>
      <p:sp>
        <p:nvSpPr>
          <p:cNvPr id="6" name="Marcador de número de diapositiva 5"/>
          <p:cNvSpPr>
            <a:spLocks noGrp="1"/>
          </p:cNvSpPr>
          <p:nvPr>
            <p:ph type="sldNum" sz="quarter" idx="12"/>
          </p:nvPr>
        </p:nvSpPr>
        <p:spPr/>
        <p:txBody>
          <a:bodyPr/>
          <a:lstStyle/>
          <a:p>
            <a:fld id="{16E50925-8035-47C3-8B8E-12C58D3AB28A}" type="slidenum">
              <a:rPr lang="es-419" smtClean="0"/>
              <a:t>‹Nº›</a:t>
            </a:fld>
            <a:endParaRPr lang="es-419"/>
          </a:p>
        </p:txBody>
      </p:sp>
    </p:spTree>
    <p:extLst>
      <p:ext uri="{BB962C8B-B14F-4D97-AF65-F5344CB8AC3E}">
        <p14:creationId xmlns:p14="http://schemas.microsoft.com/office/powerpoint/2010/main" val="161070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419"/>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5" name="Marcador de fecha 4"/>
          <p:cNvSpPr>
            <a:spLocks noGrp="1"/>
          </p:cNvSpPr>
          <p:nvPr>
            <p:ph type="dt" sz="half" idx="10"/>
          </p:nvPr>
        </p:nvSpPr>
        <p:spPr/>
        <p:txBody>
          <a:bodyPr/>
          <a:lstStyle/>
          <a:p>
            <a:fld id="{2C24D023-2727-487B-8ED5-2F73E2A8990A}" type="datetimeFigureOut">
              <a:rPr lang="es-419" smtClean="0"/>
              <a:t>20/5/2022</a:t>
            </a:fld>
            <a:endParaRPr lang="es-419"/>
          </a:p>
        </p:txBody>
      </p:sp>
      <p:sp>
        <p:nvSpPr>
          <p:cNvPr id="6" name="Marcador de pie de página 5"/>
          <p:cNvSpPr>
            <a:spLocks noGrp="1"/>
          </p:cNvSpPr>
          <p:nvPr>
            <p:ph type="ftr" sz="quarter" idx="11"/>
          </p:nvPr>
        </p:nvSpPr>
        <p:spPr/>
        <p:txBody>
          <a:bodyPr/>
          <a:lstStyle/>
          <a:p>
            <a:endParaRPr lang="es-419"/>
          </a:p>
        </p:txBody>
      </p:sp>
      <p:sp>
        <p:nvSpPr>
          <p:cNvPr id="7" name="Marcador de número de diapositiva 6"/>
          <p:cNvSpPr>
            <a:spLocks noGrp="1"/>
          </p:cNvSpPr>
          <p:nvPr>
            <p:ph type="sldNum" sz="quarter" idx="12"/>
          </p:nvPr>
        </p:nvSpPr>
        <p:spPr/>
        <p:txBody>
          <a:bodyPr/>
          <a:lstStyle/>
          <a:p>
            <a:fld id="{16E50925-8035-47C3-8B8E-12C58D3AB28A}" type="slidenum">
              <a:rPr lang="es-419" smtClean="0"/>
              <a:t>‹Nº›</a:t>
            </a:fld>
            <a:endParaRPr lang="es-419"/>
          </a:p>
        </p:txBody>
      </p:sp>
    </p:spTree>
    <p:extLst>
      <p:ext uri="{BB962C8B-B14F-4D97-AF65-F5344CB8AC3E}">
        <p14:creationId xmlns:p14="http://schemas.microsoft.com/office/powerpoint/2010/main" val="1148461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419"/>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7" name="Marcador de fecha 6"/>
          <p:cNvSpPr>
            <a:spLocks noGrp="1"/>
          </p:cNvSpPr>
          <p:nvPr>
            <p:ph type="dt" sz="half" idx="10"/>
          </p:nvPr>
        </p:nvSpPr>
        <p:spPr/>
        <p:txBody>
          <a:bodyPr/>
          <a:lstStyle/>
          <a:p>
            <a:fld id="{2C24D023-2727-487B-8ED5-2F73E2A8990A}" type="datetimeFigureOut">
              <a:rPr lang="es-419" smtClean="0"/>
              <a:t>20/5/2022</a:t>
            </a:fld>
            <a:endParaRPr lang="es-419"/>
          </a:p>
        </p:txBody>
      </p:sp>
      <p:sp>
        <p:nvSpPr>
          <p:cNvPr id="8" name="Marcador de pie de página 7"/>
          <p:cNvSpPr>
            <a:spLocks noGrp="1"/>
          </p:cNvSpPr>
          <p:nvPr>
            <p:ph type="ftr" sz="quarter" idx="11"/>
          </p:nvPr>
        </p:nvSpPr>
        <p:spPr/>
        <p:txBody>
          <a:bodyPr/>
          <a:lstStyle/>
          <a:p>
            <a:endParaRPr lang="es-419"/>
          </a:p>
        </p:txBody>
      </p:sp>
      <p:sp>
        <p:nvSpPr>
          <p:cNvPr id="9" name="Marcador de número de diapositiva 8"/>
          <p:cNvSpPr>
            <a:spLocks noGrp="1"/>
          </p:cNvSpPr>
          <p:nvPr>
            <p:ph type="sldNum" sz="quarter" idx="12"/>
          </p:nvPr>
        </p:nvSpPr>
        <p:spPr/>
        <p:txBody>
          <a:bodyPr/>
          <a:lstStyle/>
          <a:p>
            <a:fld id="{16E50925-8035-47C3-8B8E-12C58D3AB28A}" type="slidenum">
              <a:rPr lang="es-419" smtClean="0"/>
              <a:t>‹Nº›</a:t>
            </a:fld>
            <a:endParaRPr lang="es-419"/>
          </a:p>
        </p:txBody>
      </p:sp>
    </p:spTree>
    <p:extLst>
      <p:ext uri="{BB962C8B-B14F-4D97-AF65-F5344CB8AC3E}">
        <p14:creationId xmlns:p14="http://schemas.microsoft.com/office/powerpoint/2010/main" val="992522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419"/>
          </a:p>
        </p:txBody>
      </p:sp>
      <p:sp>
        <p:nvSpPr>
          <p:cNvPr id="3" name="Marcador de fecha 2"/>
          <p:cNvSpPr>
            <a:spLocks noGrp="1"/>
          </p:cNvSpPr>
          <p:nvPr>
            <p:ph type="dt" sz="half" idx="10"/>
          </p:nvPr>
        </p:nvSpPr>
        <p:spPr/>
        <p:txBody>
          <a:bodyPr/>
          <a:lstStyle/>
          <a:p>
            <a:fld id="{2C24D023-2727-487B-8ED5-2F73E2A8990A}" type="datetimeFigureOut">
              <a:rPr lang="es-419" smtClean="0"/>
              <a:t>20/5/2022</a:t>
            </a:fld>
            <a:endParaRPr lang="es-419"/>
          </a:p>
        </p:txBody>
      </p:sp>
      <p:sp>
        <p:nvSpPr>
          <p:cNvPr id="4" name="Marcador de pie de página 3"/>
          <p:cNvSpPr>
            <a:spLocks noGrp="1"/>
          </p:cNvSpPr>
          <p:nvPr>
            <p:ph type="ftr" sz="quarter" idx="11"/>
          </p:nvPr>
        </p:nvSpPr>
        <p:spPr/>
        <p:txBody>
          <a:bodyPr/>
          <a:lstStyle/>
          <a:p>
            <a:endParaRPr lang="es-419"/>
          </a:p>
        </p:txBody>
      </p:sp>
      <p:sp>
        <p:nvSpPr>
          <p:cNvPr id="5" name="Marcador de número de diapositiva 4"/>
          <p:cNvSpPr>
            <a:spLocks noGrp="1"/>
          </p:cNvSpPr>
          <p:nvPr>
            <p:ph type="sldNum" sz="quarter" idx="12"/>
          </p:nvPr>
        </p:nvSpPr>
        <p:spPr/>
        <p:txBody>
          <a:bodyPr/>
          <a:lstStyle/>
          <a:p>
            <a:fld id="{16E50925-8035-47C3-8B8E-12C58D3AB28A}" type="slidenum">
              <a:rPr lang="es-419" smtClean="0"/>
              <a:t>‹Nº›</a:t>
            </a:fld>
            <a:endParaRPr lang="es-419"/>
          </a:p>
        </p:txBody>
      </p:sp>
    </p:spTree>
    <p:extLst>
      <p:ext uri="{BB962C8B-B14F-4D97-AF65-F5344CB8AC3E}">
        <p14:creationId xmlns:p14="http://schemas.microsoft.com/office/powerpoint/2010/main" val="1340524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2C24D023-2727-487B-8ED5-2F73E2A8990A}" type="datetimeFigureOut">
              <a:rPr lang="es-419" smtClean="0"/>
              <a:t>20/5/2022</a:t>
            </a:fld>
            <a:endParaRPr lang="es-419"/>
          </a:p>
        </p:txBody>
      </p:sp>
      <p:sp>
        <p:nvSpPr>
          <p:cNvPr id="3" name="Marcador de pie de página 2"/>
          <p:cNvSpPr>
            <a:spLocks noGrp="1"/>
          </p:cNvSpPr>
          <p:nvPr>
            <p:ph type="ftr" sz="quarter" idx="11"/>
          </p:nvPr>
        </p:nvSpPr>
        <p:spPr/>
        <p:txBody>
          <a:bodyPr/>
          <a:lstStyle/>
          <a:p>
            <a:endParaRPr lang="es-419"/>
          </a:p>
        </p:txBody>
      </p:sp>
      <p:sp>
        <p:nvSpPr>
          <p:cNvPr id="4" name="Marcador de número de diapositiva 3"/>
          <p:cNvSpPr>
            <a:spLocks noGrp="1"/>
          </p:cNvSpPr>
          <p:nvPr>
            <p:ph type="sldNum" sz="quarter" idx="12"/>
          </p:nvPr>
        </p:nvSpPr>
        <p:spPr/>
        <p:txBody>
          <a:bodyPr/>
          <a:lstStyle/>
          <a:p>
            <a:fld id="{16E50925-8035-47C3-8B8E-12C58D3AB28A}" type="slidenum">
              <a:rPr lang="es-419" smtClean="0"/>
              <a:t>‹Nº›</a:t>
            </a:fld>
            <a:endParaRPr lang="es-419"/>
          </a:p>
        </p:txBody>
      </p:sp>
    </p:spTree>
    <p:extLst>
      <p:ext uri="{BB962C8B-B14F-4D97-AF65-F5344CB8AC3E}">
        <p14:creationId xmlns:p14="http://schemas.microsoft.com/office/powerpoint/2010/main" val="2302693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419"/>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2C24D023-2727-487B-8ED5-2F73E2A8990A}" type="datetimeFigureOut">
              <a:rPr lang="es-419" smtClean="0"/>
              <a:t>20/5/2022</a:t>
            </a:fld>
            <a:endParaRPr lang="es-419"/>
          </a:p>
        </p:txBody>
      </p:sp>
      <p:sp>
        <p:nvSpPr>
          <p:cNvPr id="6" name="Marcador de pie de página 5"/>
          <p:cNvSpPr>
            <a:spLocks noGrp="1"/>
          </p:cNvSpPr>
          <p:nvPr>
            <p:ph type="ftr" sz="quarter" idx="11"/>
          </p:nvPr>
        </p:nvSpPr>
        <p:spPr/>
        <p:txBody>
          <a:bodyPr/>
          <a:lstStyle/>
          <a:p>
            <a:endParaRPr lang="es-419"/>
          </a:p>
        </p:txBody>
      </p:sp>
      <p:sp>
        <p:nvSpPr>
          <p:cNvPr id="7" name="Marcador de número de diapositiva 6"/>
          <p:cNvSpPr>
            <a:spLocks noGrp="1"/>
          </p:cNvSpPr>
          <p:nvPr>
            <p:ph type="sldNum" sz="quarter" idx="12"/>
          </p:nvPr>
        </p:nvSpPr>
        <p:spPr/>
        <p:txBody>
          <a:bodyPr/>
          <a:lstStyle/>
          <a:p>
            <a:fld id="{16E50925-8035-47C3-8B8E-12C58D3AB28A}" type="slidenum">
              <a:rPr lang="es-419" smtClean="0"/>
              <a:t>‹Nº›</a:t>
            </a:fld>
            <a:endParaRPr lang="es-419"/>
          </a:p>
        </p:txBody>
      </p:sp>
    </p:spTree>
    <p:extLst>
      <p:ext uri="{BB962C8B-B14F-4D97-AF65-F5344CB8AC3E}">
        <p14:creationId xmlns:p14="http://schemas.microsoft.com/office/powerpoint/2010/main" val="609472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419"/>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419"/>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2C24D023-2727-487B-8ED5-2F73E2A8990A}" type="datetimeFigureOut">
              <a:rPr lang="es-419" smtClean="0"/>
              <a:t>20/5/2022</a:t>
            </a:fld>
            <a:endParaRPr lang="es-419"/>
          </a:p>
        </p:txBody>
      </p:sp>
      <p:sp>
        <p:nvSpPr>
          <p:cNvPr id="6" name="Marcador de pie de página 5"/>
          <p:cNvSpPr>
            <a:spLocks noGrp="1"/>
          </p:cNvSpPr>
          <p:nvPr>
            <p:ph type="ftr" sz="quarter" idx="11"/>
          </p:nvPr>
        </p:nvSpPr>
        <p:spPr/>
        <p:txBody>
          <a:bodyPr/>
          <a:lstStyle/>
          <a:p>
            <a:endParaRPr lang="es-419"/>
          </a:p>
        </p:txBody>
      </p:sp>
      <p:sp>
        <p:nvSpPr>
          <p:cNvPr id="7" name="Marcador de número de diapositiva 6"/>
          <p:cNvSpPr>
            <a:spLocks noGrp="1"/>
          </p:cNvSpPr>
          <p:nvPr>
            <p:ph type="sldNum" sz="quarter" idx="12"/>
          </p:nvPr>
        </p:nvSpPr>
        <p:spPr/>
        <p:txBody>
          <a:bodyPr/>
          <a:lstStyle/>
          <a:p>
            <a:fld id="{16E50925-8035-47C3-8B8E-12C58D3AB28A}" type="slidenum">
              <a:rPr lang="es-419" smtClean="0"/>
              <a:t>‹Nº›</a:t>
            </a:fld>
            <a:endParaRPr lang="es-419"/>
          </a:p>
        </p:txBody>
      </p:sp>
    </p:spTree>
    <p:extLst>
      <p:ext uri="{BB962C8B-B14F-4D97-AF65-F5344CB8AC3E}">
        <p14:creationId xmlns:p14="http://schemas.microsoft.com/office/powerpoint/2010/main" val="2443104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419"/>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419"/>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24D023-2727-487B-8ED5-2F73E2A8990A}" type="datetimeFigureOut">
              <a:rPr lang="es-419" smtClean="0"/>
              <a:t>20/5/2022</a:t>
            </a:fld>
            <a:endParaRPr lang="es-419"/>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419"/>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E50925-8035-47C3-8B8E-12C58D3AB28A}" type="slidenum">
              <a:rPr lang="es-419" smtClean="0"/>
              <a:t>‹Nº›</a:t>
            </a:fld>
            <a:endParaRPr lang="es-419"/>
          </a:p>
        </p:txBody>
      </p:sp>
    </p:spTree>
    <p:extLst>
      <p:ext uri="{BB962C8B-B14F-4D97-AF65-F5344CB8AC3E}">
        <p14:creationId xmlns:p14="http://schemas.microsoft.com/office/powerpoint/2010/main" val="3193722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drive.google.com/file/d/1EUI0Hb9beySL2GW462k0Use7593HYnLH/view?usp=sharing"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0" y="0"/>
            <a:ext cx="12192000" cy="6858000"/>
          </a:xfrm>
          <a:prstGeom prst="rect">
            <a:avLst/>
          </a:prstGeom>
        </p:spPr>
      </p:pic>
      <p:sp>
        <p:nvSpPr>
          <p:cNvPr id="7" name="CuadroTexto 6"/>
          <p:cNvSpPr txBox="1"/>
          <p:nvPr/>
        </p:nvSpPr>
        <p:spPr>
          <a:xfrm>
            <a:off x="667264" y="3237470"/>
            <a:ext cx="4629666" cy="2944700"/>
          </a:xfrm>
          <a:prstGeom prst="rect">
            <a:avLst/>
          </a:prstGeom>
          <a:solidFill>
            <a:srgbClr val="FF99FF"/>
          </a:solidFill>
          <a:ln w="38100">
            <a:solidFill>
              <a:schemeClr val="tx1"/>
            </a:solidFill>
          </a:ln>
          <a:effectLst>
            <a:glow rad="228600">
              <a:schemeClr val="accent5">
                <a:satMod val="175000"/>
                <a:alpha val="40000"/>
              </a:schemeClr>
            </a:glow>
            <a:outerShdw blurRad="76200" dir="18900000" sy="23000" kx="-1200000" algn="bl" rotWithShape="0">
              <a:prstClr val="black">
                <a:alpha val="20000"/>
              </a:prstClr>
            </a:outerShdw>
          </a:effectLst>
          <a:scene3d>
            <a:camera prst="orthographicFront"/>
            <a:lightRig rig="threePt" dir="t"/>
          </a:scene3d>
          <a:sp3d contourW="12700">
            <a:bevelT w="57150" prst="slope"/>
            <a:bevelB w="44450"/>
            <a:contourClr>
              <a:schemeClr val="tx1"/>
            </a:contourClr>
          </a:sp3d>
        </p:spPr>
        <p:txBody>
          <a:bodyPr wrap="square" rtlCol="0">
            <a:spAutoFit/>
          </a:bodyPr>
          <a:lstStyle/>
          <a:p>
            <a:r>
              <a:rPr lang="es-419" dirty="0" smtClean="0"/>
              <a:t>ESTUDIANTE:</a:t>
            </a:r>
          </a:p>
          <a:p>
            <a:r>
              <a:rPr lang="es-419" dirty="0" smtClean="0"/>
              <a:t>          Karla Belen Diaz Flores</a:t>
            </a:r>
          </a:p>
          <a:p>
            <a:r>
              <a:rPr lang="es-419" dirty="0" smtClean="0"/>
              <a:t>ASIGNATURA:</a:t>
            </a:r>
          </a:p>
          <a:p>
            <a:r>
              <a:rPr lang="es-419" dirty="0" smtClean="0"/>
              <a:t>          Base De Datos ll</a:t>
            </a:r>
          </a:p>
          <a:p>
            <a:r>
              <a:rPr lang="es-419" dirty="0" smtClean="0"/>
              <a:t>CARRERA:</a:t>
            </a:r>
          </a:p>
          <a:p>
            <a:r>
              <a:rPr lang="es-419" dirty="0" smtClean="0"/>
              <a:t>          Ingeniería De Sistemas</a:t>
            </a:r>
          </a:p>
          <a:p>
            <a:r>
              <a:rPr lang="es-419" dirty="0" smtClean="0"/>
              <a:t>DOCENTE:</a:t>
            </a:r>
          </a:p>
          <a:p>
            <a:r>
              <a:rPr lang="es-419" dirty="0" smtClean="0"/>
              <a:t>          Ing. William </a:t>
            </a:r>
            <a:r>
              <a:rPr lang="es-419" dirty="0" err="1" smtClean="0"/>
              <a:t>Roddy</a:t>
            </a:r>
            <a:r>
              <a:rPr lang="es-419" dirty="0" smtClean="0"/>
              <a:t> Barra</a:t>
            </a:r>
          </a:p>
          <a:p>
            <a:r>
              <a:rPr lang="es-419" dirty="0" smtClean="0"/>
              <a:t>GESTIÓN: </a:t>
            </a:r>
          </a:p>
          <a:p>
            <a:r>
              <a:rPr lang="es-419" dirty="0" smtClean="0"/>
              <a:t>              2022</a:t>
            </a:r>
            <a:endParaRPr lang="es-419" dirty="0"/>
          </a:p>
        </p:txBody>
      </p:sp>
      <p:sp>
        <p:nvSpPr>
          <p:cNvPr id="8" name="Bisel 7"/>
          <p:cNvSpPr/>
          <p:nvPr/>
        </p:nvSpPr>
        <p:spPr>
          <a:xfrm>
            <a:off x="3361038" y="308918"/>
            <a:ext cx="5231027" cy="1046206"/>
          </a:xfrm>
          <a:prstGeom prst="bevel">
            <a:avLst/>
          </a:prstGeom>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p>
        </p:txBody>
      </p:sp>
      <p:sp>
        <p:nvSpPr>
          <p:cNvPr id="9" name="Rectángulo 8"/>
          <p:cNvSpPr/>
          <p:nvPr/>
        </p:nvSpPr>
        <p:spPr>
          <a:xfrm>
            <a:off x="3531714" y="370356"/>
            <a:ext cx="4889673" cy="923330"/>
          </a:xfrm>
          <a:prstGeom prst="rect">
            <a:avLst/>
          </a:prstGeom>
          <a:noFill/>
        </p:spPr>
        <p:txBody>
          <a:bodyPr wrap="none" lIns="91440" tIns="45720" rIns="91440" bIns="45720">
            <a:spAutoFit/>
          </a:bodyPr>
          <a:lstStyle/>
          <a:p>
            <a:pPr algn="ctr"/>
            <a:r>
              <a:rPr lang="es-ES" sz="5400" b="1" dirty="0" smtClean="0">
                <a:ln w="9525">
                  <a:solidFill>
                    <a:schemeClr val="bg1"/>
                  </a:solidFill>
                  <a:prstDash val="solid"/>
                </a:ln>
                <a:solidFill>
                  <a:srgbClr val="0000CC"/>
                </a:solidFill>
                <a:effectLst>
                  <a:outerShdw blurRad="12700" dist="38100" dir="2700000" algn="tl" rotWithShape="0">
                    <a:schemeClr val="bg1">
                      <a:lumMod val="50000"/>
                    </a:schemeClr>
                  </a:outerShdw>
                </a:effectLst>
              </a:rPr>
              <a:t>DEFENSA HITO 3</a:t>
            </a:r>
            <a:endParaRPr lang="es-ES" sz="5400" b="1" cap="none" spc="0" dirty="0">
              <a:ln w="9525">
                <a:solidFill>
                  <a:schemeClr val="bg1"/>
                </a:solidFill>
                <a:prstDash val="solid"/>
              </a:ln>
              <a:solidFill>
                <a:srgbClr val="0000CC"/>
              </a:solidFill>
              <a:effectLst>
                <a:outerShdw blurRad="12700" dist="38100" dir="2700000" algn="tl" rotWithShape="0">
                  <a:schemeClr val="bg1">
                    <a:lumMod val="50000"/>
                  </a:schemeClr>
                </a:outerShdw>
              </a:effectLst>
            </a:endParaRPr>
          </a:p>
        </p:txBody>
      </p:sp>
      <p:pic>
        <p:nvPicPr>
          <p:cNvPr id="10" name="Imagen 9"/>
          <p:cNvPicPr>
            <a:picLocks noChangeAspect="1"/>
          </p:cNvPicPr>
          <p:nvPr/>
        </p:nvPicPr>
        <p:blipFill>
          <a:blip r:embed="rId3">
            <a:extLst>
              <a:ext uri="{BEBA8EAE-BF5A-486C-A8C5-ECC9F3942E4B}">
                <a14:imgProps xmlns:a14="http://schemas.microsoft.com/office/drawing/2010/main">
                  <a14:imgLayer r:embed="rId4">
                    <a14:imgEffect>
                      <a14:artisticTexturizer/>
                    </a14:imgEffect>
                    <a14:imgEffect>
                      <a14:saturation sat="102000"/>
                    </a14:imgEffect>
                  </a14:imgLayer>
                </a14:imgProps>
              </a:ext>
            </a:extLst>
          </a:blip>
          <a:stretch>
            <a:fillRect/>
          </a:stretch>
        </p:blipFill>
        <p:spPr>
          <a:xfrm>
            <a:off x="10585879" y="0"/>
            <a:ext cx="1606121" cy="756399"/>
          </a:xfrm>
          <a:prstGeom prst="rect">
            <a:avLst/>
          </a:prstGeom>
          <a:effectLst>
            <a:reflection blurRad="342900" stA="49000" endPos="65000" dist="50800" dir="5400000" sy="-100000" algn="bl" rotWithShape="0"/>
          </a:effectLst>
        </p:spPr>
      </p:pic>
      <p:pic>
        <p:nvPicPr>
          <p:cNvPr id="2" name="Imagen 1"/>
          <p:cNvPicPr>
            <a:picLocks noChangeAspect="1"/>
          </p:cNvPicPr>
          <p:nvPr/>
        </p:nvPicPr>
        <p:blipFill>
          <a:blip r:embed="rId5"/>
          <a:stretch>
            <a:fillRect/>
          </a:stretch>
        </p:blipFill>
        <p:spPr>
          <a:xfrm>
            <a:off x="7460803" y="3237470"/>
            <a:ext cx="4133559" cy="2870886"/>
          </a:xfrm>
          <a:prstGeom prst="rect">
            <a:avLst/>
          </a:prstGeom>
          <a:ln>
            <a:solidFill>
              <a:schemeClr val="tx1"/>
            </a:solidFill>
          </a:ln>
          <a:scene3d>
            <a:camera prst="orthographicFront"/>
            <a:lightRig rig="threePt" dir="t"/>
          </a:scene3d>
          <a:sp3d>
            <a:bevelT w="152400" h="50800" prst="softRound"/>
          </a:sp3d>
        </p:spPr>
      </p:pic>
    </p:spTree>
    <p:extLst>
      <p:ext uri="{BB962C8B-B14F-4D97-AF65-F5344CB8AC3E}">
        <p14:creationId xmlns:p14="http://schemas.microsoft.com/office/powerpoint/2010/main" val="32208197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192000" cy="6857999"/>
          </a:xfrm>
          <a:prstGeom prst="rect">
            <a:avLst/>
          </a:prstGeom>
        </p:spPr>
      </p:pic>
      <p:sp>
        <p:nvSpPr>
          <p:cNvPr id="3" name="Rectángulo 2"/>
          <p:cNvSpPr/>
          <p:nvPr/>
        </p:nvSpPr>
        <p:spPr>
          <a:xfrm>
            <a:off x="115331" y="214184"/>
            <a:ext cx="5692345" cy="400110"/>
          </a:xfrm>
          <a:prstGeom prst="rect">
            <a:avLst/>
          </a:prstGeom>
          <a:solidFill>
            <a:schemeClr val="accent5">
              <a:lumMod val="40000"/>
              <a:lumOff val="60000"/>
            </a:schemeClr>
          </a:solidFill>
          <a:ln>
            <a:solidFill>
              <a:schemeClr val="tx1"/>
            </a:solidFill>
          </a:ln>
          <a:effectLst>
            <a:glow rad="228600">
              <a:schemeClr val="accent2">
                <a:satMod val="175000"/>
                <a:alpha val="40000"/>
              </a:schemeClr>
            </a:glow>
            <a:innerShdw blurRad="63500" dist="50800" dir="18900000">
              <a:prstClr val="black">
                <a:alpha val="50000"/>
              </a:prstClr>
            </a:innerShdw>
          </a:effectLst>
          <a:scene3d>
            <a:camera prst="orthographicFront"/>
            <a:lightRig rig="threePt" dir="t"/>
          </a:scene3d>
          <a:sp3d>
            <a:bevelT w="165100" prst="coolSlant"/>
          </a:sp3d>
        </p:spPr>
        <p:txBody>
          <a:bodyPr wrap="square" lIns="91440" tIns="45720" rIns="91440" bIns="45720">
            <a:spAutoFit/>
          </a:bodyPr>
          <a:lstStyle/>
          <a:p>
            <a:r>
              <a:rPr lang="es-419" sz="20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13.Crear una variable global a nivel BASE DE DATOS.</a:t>
            </a:r>
          </a:p>
        </p:txBody>
      </p:sp>
      <p:sp>
        <p:nvSpPr>
          <p:cNvPr id="4" name="CuadroTexto 3"/>
          <p:cNvSpPr txBox="1"/>
          <p:nvPr/>
        </p:nvSpPr>
        <p:spPr>
          <a:xfrm>
            <a:off x="757880" y="1194486"/>
            <a:ext cx="3212757" cy="3416320"/>
          </a:xfrm>
          <a:prstGeom prst="rect">
            <a:avLst/>
          </a:prstGeom>
          <a:solidFill>
            <a:schemeClr val="accent2"/>
          </a:solidFill>
        </p:spPr>
        <p:txBody>
          <a:bodyPr wrap="square" rtlCol="0">
            <a:spAutoFit/>
          </a:bodyPr>
          <a:lstStyle/>
          <a:p>
            <a:r>
              <a:rPr lang="en-US"/>
              <a:t>SET @userAll='ADMIN';</a:t>
            </a:r>
          </a:p>
          <a:p>
            <a:endParaRPr lang="en-US"/>
          </a:p>
          <a:p>
            <a:r>
              <a:rPr lang="en-US"/>
              <a:t>CREATE FUNCTION variable_global(DATA text)</a:t>
            </a:r>
          </a:p>
          <a:p>
            <a:r>
              <a:rPr lang="en-US"/>
              <a:t>RETURNS TEXT</a:t>
            </a:r>
          </a:p>
          <a:p>
            <a:r>
              <a:rPr lang="en-US"/>
              <a:t>BEGIN</a:t>
            </a:r>
          </a:p>
          <a:p>
            <a:r>
              <a:rPr lang="en-US"/>
              <a:t> SET @userAll=data;</a:t>
            </a:r>
          </a:p>
          <a:p>
            <a:r>
              <a:rPr lang="en-US"/>
              <a:t> RETURN @userAll;</a:t>
            </a:r>
          </a:p>
          <a:p>
            <a:r>
              <a:rPr lang="en-US"/>
              <a:t>END;</a:t>
            </a:r>
          </a:p>
          <a:p>
            <a:endParaRPr lang="en-US"/>
          </a:p>
          <a:p>
            <a:r>
              <a:rPr lang="en-US"/>
              <a:t>SELECT variable_global('Claymore');</a:t>
            </a:r>
            <a:endParaRPr lang="en-US"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1078" y="850491"/>
            <a:ext cx="5420481" cy="4629796"/>
          </a:xfrm>
          <a:prstGeom prst="rect">
            <a:avLst/>
          </a:prstGeom>
        </p:spPr>
      </p:pic>
    </p:spTree>
    <p:extLst>
      <p:ext uri="{BB962C8B-B14F-4D97-AF65-F5344CB8AC3E}">
        <p14:creationId xmlns:p14="http://schemas.microsoft.com/office/powerpoint/2010/main" val="13132270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
        <p:nvSpPr>
          <p:cNvPr id="3" name="Rectángulo 2"/>
          <p:cNvSpPr/>
          <p:nvPr/>
        </p:nvSpPr>
        <p:spPr>
          <a:xfrm>
            <a:off x="115331" y="177114"/>
            <a:ext cx="8344928" cy="400110"/>
          </a:xfrm>
          <a:prstGeom prst="rect">
            <a:avLst/>
          </a:prstGeom>
          <a:solidFill>
            <a:schemeClr val="accent5">
              <a:lumMod val="40000"/>
              <a:lumOff val="60000"/>
            </a:schemeClr>
          </a:solidFill>
          <a:ln>
            <a:solidFill>
              <a:schemeClr val="tx1"/>
            </a:solidFill>
          </a:ln>
          <a:effectLst>
            <a:glow rad="228600">
              <a:schemeClr val="accent2">
                <a:satMod val="175000"/>
                <a:alpha val="40000"/>
              </a:schemeClr>
            </a:glow>
            <a:innerShdw blurRad="63500" dist="50800" dir="18900000">
              <a:prstClr val="black">
                <a:alpha val="50000"/>
              </a:prstClr>
            </a:innerShdw>
          </a:effectLst>
          <a:scene3d>
            <a:camera prst="orthographicFront"/>
            <a:lightRig rig="threePt" dir="t"/>
          </a:scene3d>
          <a:sp3d>
            <a:bevelT w="165100" prst="coolSlant"/>
          </a:sp3d>
        </p:spPr>
        <p:txBody>
          <a:bodyPr wrap="square" lIns="91440" tIns="45720" rIns="91440" bIns="45720">
            <a:spAutoFit/>
          </a:bodyPr>
          <a:lstStyle/>
          <a:p>
            <a:r>
              <a:rPr lang="es-419" sz="20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14.Crear una función no recibe parámetros (Utilizar WHILE, REPEAT o LOOP).</a:t>
            </a:r>
          </a:p>
        </p:txBody>
      </p:sp>
      <p:sp>
        <p:nvSpPr>
          <p:cNvPr id="2" name="CuadroTexto 1"/>
          <p:cNvSpPr txBox="1"/>
          <p:nvPr/>
        </p:nvSpPr>
        <p:spPr>
          <a:xfrm>
            <a:off x="1285104" y="754338"/>
            <a:ext cx="3723503" cy="6001643"/>
          </a:xfrm>
          <a:prstGeom prst="rect">
            <a:avLst/>
          </a:prstGeom>
          <a:solidFill>
            <a:srgbClr val="00B0F0"/>
          </a:solidFill>
        </p:spPr>
        <p:txBody>
          <a:bodyPr wrap="square" rtlCol="0">
            <a:spAutoFit/>
          </a:bodyPr>
          <a:lstStyle/>
          <a:p>
            <a:r>
              <a:rPr lang="es-419" sz="1200" dirty="0"/>
              <a:t>CREATE FUNCTION </a:t>
            </a:r>
            <a:r>
              <a:rPr lang="es-419" sz="1200" dirty="0" err="1"/>
              <a:t>min_edad_estudiantes</a:t>
            </a:r>
            <a:r>
              <a:rPr lang="es-419" sz="1200" dirty="0"/>
              <a:t>() RETURNS </a:t>
            </a:r>
            <a:r>
              <a:rPr lang="es-419" sz="1200" dirty="0" err="1"/>
              <a:t>int</a:t>
            </a:r>
            <a:endParaRPr lang="es-419" sz="1200" dirty="0"/>
          </a:p>
          <a:p>
            <a:r>
              <a:rPr lang="es-419" sz="1200" dirty="0"/>
              <a:t>BEGIN</a:t>
            </a:r>
          </a:p>
          <a:p>
            <a:r>
              <a:rPr lang="es-419" sz="1200" dirty="0" err="1"/>
              <a:t>return</a:t>
            </a:r>
            <a:endParaRPr lang="es-419" sz="1200" dirty="0"/>
          </a:p>
          <a:p>
            <a:r>
              <a:rPr lang="es-419" sz="1200" dirty="0"/>
              <a:t>(</a:t>
            </a:r>
          </a:p>
          <a:p>
            <a:r>
              <a:rPr lang="es-419" sz="1200" dirty="0"/>
              <a:t>    SELECT min(</a:t>
            </a:r>
            <a:r>
              <a:rPr lang="es-419" sz="1200" dirty="0" err="1"/>
              <a:t>est.edad</a:t>
            </a:r>
            <a:r>
              <a:rPr lang="es-419" sz="1200" dirty="0"/>
              <a:t>)</a:t>
            </a:r>
          </a:p>
          <a:p>
            <a:r>
              <a:rPr lang="es-419" sz="1200" dirty="0"/>
              <a:t>    FROM estudiantes AS </a:t>
            </a:r>
            <a:r>
              <a:rPr lang="es-419" sz="1200" dirty="0" err="1"/>
              <a:t>est</a:t>
            </a:r>
            <a:endParaRPr lang="es-419" sz="1200" dirty="0"/>
          </a:p>
          <a:p>
            <a:r>
              <a:rPr lang="es-419" sz="1200" dirty="0"/>
              <a:t>);</a:t>
            </a:r>
          </a:p>
          <a:p>
            <a:r>
              <a:rPr lang="es-419" sz="1200" dirty="0"/>
              <a:t>END;</a:t>
            </a:r>
          </a:p>
          <a:p>
            <a:endParaRPr lang="es-419" sz="1200" dirty="0"/>
          </a:p>
          <a:p>
            <a:r>
              <a:rPr lang="es-419" sz="1200" dirty="0"/>
              <a:t>SELECT </a:t>
            </a:r>
            <a:r>
              <a:rPr lang="es-419" sz="1200" dirty="0" err="1"/>
              <a:t>min_edad_estudiantes</a:t>
            </a:r>
            <a:r>
              <a:rPr lang="es-419" sz="1200" dirty="0"/>
              <a:t>();</a:t>
            </a:r>
          </a:p>
          <a:p>
            <a:endParaRPr lang="es-419" sz="1200" dirty="0"/>
          </a:p>
          <a:p>
            <a:r>
              <a:rPr lang="es-419" sz="1200" dirty="0" err="1"/>
              <a:t>create</a:t>
            </a:r>
            <a:r>
              <a:rPr lang="es-419" sz="1200" dirty="0"/>
              <a:t> </a:t>
            </a:r>
            <a:r>
              <a:rPr lang="es-419" sz="1200" dirty="0" err="1"/>
              <a:t>function</a:t>
            </a:r>
            <a:r>
              <a:rPr lang="es-419" sz="1200" dirty="0"/>
              <a:t> pares()</a:t>
            </a:r>
          </a:p>
          <a:p>
            <a:r>
              <a:rPr lang="es-419" sz="1200" dirty="0" err="1"/>
              <a:t>returns</a:t>
            </a:r>
            <a:r>
              <a:rPr lang="es-419" sz="1200" dirty="0"/>
              <a:t> </a:t>
            </a:r>
            <a:r>
              <a:rPr lang="es-419" sz="1200" dirty="0" err="1"/>
              <a:t>varchar</a:t>
            </a:r>
            <a:r>
              <a:rPr lang="es-419" sz="1200" dirty="0"/>
              <a:t>(150)</a:t>
            </a:r>
          </a:p>
          <a:p>
            <a:r>
              <a:rPr lang="es-419" sz="1200" dirty="0" err="1"/>
              <a:t>begin</a:t>
            </a:r>
            <a:endParaRPr lang="es-419" sz="1200" dirty="0"/>
          </a:p>
          <a:p>
            <a:r>
              <a:rPr lang="es-419" sz="1200" dirty="0"/>
              <a:t>declare </a:t>
            </a:r>
            <a:r>
              <a:rPr lang="es-419" sz="1200" dirty="0" err="1"/>
              <a:t>str</a:t>
            </a:r>
            <a:r>
              <a:rPr lang="es-419" sz="1200" dirty="0"/>
              <a:t> </a:t>
            </a:r>
            <a:r>
              <a:rPr lang="es-419" sz="1200" dirty="0" err="1"/>
              <a:t>varchar</a:t>
            </a:r>
            <a:r>
              <a:rPr lang="es-419" sz="1200" dirty="0"/>
              <a:t>(150) default '';</a:t>
            </a:r>
          </a:p>
          <a:p>
            <a:r>
              <a:rPr lang="es-419" sz="1200" dirty="0"/>
              <a:t>declare x </a:t>
            </a:r>
            <a:r>
              <a:rPr lang="es-419" sz="1200" dirty="0" err="1"/>
              <a:t>integer</a:t>
            </a:r>
            <a:r>
              <a:rPr lang="es-419" sz="1200" dirty="0"/>
              <a:t> default 0;</a:t>
            </a:r>
          </a:p>
          <a:p>
            <a:r>
              <a:rPr lang="es-419" sz="1200" dirty="0"/>
              <a:t>declare y </a:t>
            </a:r>
            <a:r>
              <a:rPr lang="es-419" sz="1200" dirty="0" err="1"/>
              <a:t>integer</a:t>
            </a:r>
            <a:r>
              <a:rPr lang="es-419" sz="1200" dirty="0"/>
              <a:t> default 0;</a:t>
            </a:r>
          </a:p>
          <a:p>
            <a:r>
              <a:rPr lang="es-419" sz="1200" dirty="0"/>
              <a:t>    set y = </a:t>
            </a:r>
            <a:r>
              <a:rPr lang="es-419" sz="1200" dirty="0" err="1"/>
              <a:t>min_edad_estudiantes</a:t>
            </a:r>
            <a:r>
              <a:rPr lang="es-419" sz="1200" dirty="0"/>
              <a:t>();</a:t>
            </a:r>
          </a:p>
          <a:p>
            <a:r>
              <a:rPr lang="es-419" sz="1200" dirty="0"/>
              <a:t>    WHILE x &lt;= y DO</a:t>
            </a:r>
          </a:p>
          <a:p>
            <a:r>
              <a:rPr lang="es-419" sz="1200" dirty="0"/>
              <a:t>        </a:t>
            </a:r>
            <a:r>
              <a:rPr lang="es-419" sz="1200" dirty="0" err="1"/>
              <a:t>if</a:t>
            </a:r>
            <a:r>
              <a:rPr lang="es-419" sz="1200" dirty="0"/>
              <a:t> (y % 2 = 0)</a:t>
            </a:r>
          </a:p>
          <a:p>
            <a:r>
              <a:rPr lang="es-419" sz="1200" dirty="0"/>
              <a:t>        </a:t>
            </a:r>
            <a:r>
              <a:rPr lang="es-419" sz="1200" dirty="0" err="1"/>
              <a:t>then</a:t>
            </a:r>
            <a:endParaRPr lang="es-419" sz="1200" dirty="0"/>
          </a:p>
          <a:p>
            <a:r>
              <a:rPr lang="es-419" sz="1200" dirty="0"/>
              <a:t>            set </a:t>
            </a:r>
            <a:r>
              <a:rPr lang="es-419" sz="1200" dirty="0" err="1"/>
              <a:t>str</a:t>
            </a:r>
            <a:r>
              <a:rPr lang="es-419" sz="1200" dirty="0"/>
              <a:t> = </a:t>
            </a:r>
            <a:r>
              <a:rPr lang="es-419" sz="1200" dirty="0" err="1"/>
              <a:t>concat</a:t>
            </a:r>
            <a:r>
              <a:rPr lang="es-419" sz="1200" dirty="0"/>
              <a:t>(</a:t>
            </a:r>
            <a:r>
              <a:rPr lang="es-419" sz="1200" dirty="0" err="1"/>
              <a:t>str</a:t>
            </a:r>
            <a:r>
              <a:rPr lang="es-419" sz="1200" dirty="0"/>
              <a:t>, x , '-&gt;');</a:t>
            </a:r>
          </a:p>
          <a:p>
            <a:r>
              <a:rPr lang="es-419" sz="1200" dirty="0"/>
              <a:t>            set x = x + 2;</a:t>
            </a:r>
          </a:p>
          <a:p>
            <a:r>
              <a:rPr lang="es-419" sz="1200" dirty="0"/>
              <a:t>        </a:t>
            </a:r>
            <a:r>
              <a:rPr lang="es-419" sz="1200" dirty="0" err="1"/>
              <a:t>else</a:t>
            </a:r>
            <a:endParaRPr lang="es-419" sz="1200" dirty="0"/>
          </a:p>
          <a:p>
            <a:r>
              <a:rPr lang="es-419" sz="1200" dirty="0"/>
              <a:t>            set </a:t>
            </a:r>
            <a:r>
              <a:rPr lang="es-419" sz="1200" dirty="0" err="1"/>
              <a:t>str</a:t>
            </a:r>
            <a:r>
              <a:rPr lang="es-419" sz="1200" dirty="0"/>
              <a:t> = </a:t>
            </a:r>
            <a:r>
              <a:rPr lang="es-419" sz="1200" dirty="0" err="1"/>
              <a:t>concat</a:t>
            </a:r>
            <a:r>
              <a:rPr lang="es-419" sz="1200" dirty="0"/>
              <a:t>(</a:t>
            </a:r>
            <a:r>
              <a:rPr lang="es-419" sz="1200" dirty="0" err="1"/>
              <a:t>str</a:t>
            </a:r>
            <a:r>
              <a:rPr lang="es-419" sz="1200" dirty="0"/>
              <a:t>, y , '-&gt;');</a:t>
            </a:r>
          </a:p>
          <a:p>
            <a:r>
              <a:rPr lang="es-419" sz="1200" dirty="0"/>
              <a:t>            set y = y - 2;</a:t>
            </a:r>
          </a:p>
          <a:p>
            <a:r>
              <a:rPr lang="es-419" sz="1200" dirty="0"/>
              <a:t>            </a:t>
            </a:r>
            <a:r>
              <a:rPr lang="es-419" sz="1200" dirty="0" err="1"/>
              <a:t>end</a:t>
            </a:r>
            <a:r>
              <a:rPr lang="es-419" sz="1200" dirty="0"/>
              <a:t> </a:t>
            </a:r>
            <a:r>
              <a:rPr lang="es-419" sz="1200" dirty="0" err="1"/>
              <a:t>if</a:t>
            </a:r>
            <a:r>
              <a:rPr lang="es-419" sz="1200" dirty="0"/>
              <a:t>;</a:t>
            </a:r>
          </a:p>
          <a:p>
            <a:r>
              <a:rPr lang="es-419" sz="1200" dirty="0"/>
              <a:t>        END WHILE ;</a:t>
            </a:r>
          </a:p>
          <a:p>
            <a:r>
              <a:rPr lang="es-419" sz="1200" dirty="0"/>
              <a:t>    </a:t>
            </a:r>
            <a:r>
              <a:rPr lang="es-419" sz="1200" dirty="0" err="1"/>
              <a:t>return</a:t>
            </a:r>
            <a:r>
              <a:rPr lang="es-419" sz="1200" dirty="0"/>
              <a:t> </a:t>
            </a:r>
            <a:r>
              <a:rPr lang="es-419" sz="1200" dirty="0" err="1"/>
              <a:t>str</a:t>
            </a:r>
            <a:r>
              <a:rPr lang="es-419" sz="1200" dirty="0"/>
              <a:t>;</a:t>
            </a:r>
          </a:p>
          <a:p>
            <a:r>
              <a:rPr lang="es-419" sz="1200" dirty="0" err="1"/>
              <a:t>end</a:t>
            </a:r>
            <a:r>
              <a:rPr lang="es-419" sz="1200" dirty="0"/>
              <a:t>;</a:t>
            </a:r>
          </a:p>
          <a:p>
            <a:endParaRPr lang="es-419" sz="1200" dirty="0"/>
          </a:p>
          <a:p>
            <a:r>
              <a:rPr lang="es-419" sz="1200" dirty="0" err="1"/>
              <a:t>Select</a:t>
            </a:r>
            <a:r>
              <a:rPr lang="es-419" sz="1200" dirty="0"/>
              <a:t> pares</a:t>
            </a:r>
            <a:r>
              <a:rPr lang="es-419" sz="1200" dirty="0" smtClean="0"/>
              <a:t>();</a:t>
            </a:r>
            <a:endParaRPr lang="es-419" sz="1200" dirty="0"/>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888" y="857690"/>
            <a:ext cx="4542742" cy="5898291"/>
          </a:xfrm>
          <a:prstGeom prst="rect">
            <a:avLst/>
          </a:prstGeom>
        </p:spPr>
      </p:pic>
    </p:spTree>
    <p:extLst>
      <p:ext uri="{BB962C8B-B14F-4D97-AF65-F5344CB8AC3E}">
        <p14:creationId xmlns:p14="http://schemas.microsoft.com/office/powerpoint/2010/main" val="14399330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0"/>
            <a:ext cx="12192000" cy="6858000"/>
          </a:xfrm>
          <a:prstGeom prst="rect">
            <a:avLst/>
          </a:prstGeom>
        </p:spPr>
      </p:pic>
      <p:sp>
        <p:nvSpPr>
          <p:cNvPr id="3" name="Rectángulo 2"/>
          <p:cNvSpPr/>
          <p:nvPr/>
        </p:nvSpPr>
        <p:spPr>
          <a:xfrm>
            <a:off x="115331" y="177114"/>
            <a:ext cx="8344928" cy="400110"/>
          </a:xfrm>
          <a:prstGeom prst="rect">
            <a:avLst/>
          </a:prstGeom>
          <a:solidFill>
            <a:schemeClr val="accent5">
              <a:lumMod val="40000"/>
              <a:lumOff val="60000"/>
            </a:schemeClr>
          </a:solidFill>
          <a:ln>
            <a:solidFill>
              <a:schemeClr val="tx1"/>
            </a:solidFill>
          </a:ln>
          <a:effectLst>
            <a:glow rad="228600">
              <a:schemeClr val="accent2">
                <a:satMod val="175000"/>
                <a:alpha val="40000"/>
              </a:schemeClr>
            </a:glow>
            <a:innerShdw blurRad="63500" dist="50800" dir="18900000">
              <a:prstClr val="black">
                <a:alpha val="50000"/>
              </a:prstClr>
            </a:innerShdw>
          </a:effectLst>
          <a:scene3d>
            <a:camera prst="orthographicFront"/>
            <a:lightRig rig="threePt" dir="t"/>
          </a:scene3d>
          <a:sp3d>
            <a:bevelT w="165100" prst="coolSlant"/>
          </a:sp3d>
        </p:spPr>
        <p:txBody>
          <a:bodyPr wrap="square" lIns="91440" tIns="45720" rIns="91440" bIns="45720">
            <a:spAutoFit/>
          </a:bodyPr>
          <a:lstStyle/>
          <a:p>
            <a:r>
              <a:rPr lang="es-419" sz="20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15.Crear una función que determina cuantas veces se repite las vocales.</a:t>
            </a:r>
          </a:p>
        </p:txBody>
      </p:sp>
      <p:sp>
        <p:nvSpPr>
          <p:cNvPr id="4" name="CuadroTexto 3"/>
          <p:cNvSpPr txBox="1"/>
          <p:nvPr/>
        </p:nvSpPr>
        <p:spPr>
          <a:xfrm>
            <a:off x="197707" y="1161535"/>
            <a:ext cx="3163330" cy="3339376"/>
          </a:xfrm>
          <a:prstGeom prst="rect">
            <a:avLst/>
          </a:prstGeom>
          <a:solidFill>
            <a:srgbClr val="FFFF00"/>
          </a:solidFill>
          <a:effectLst>
            <a:glow rad="228600">
              <a:schemeClr val="accent4">
                <a:satMod val="175000"/>
                <a:alpha val="40000"/>
              </a:schemeClr>
            </a:glow>
          </a:effectLst>
          <a:scene3d>
            <a:camera prst="orthographicFront"/>
            <a:lightRig rig="threePt" dir="t"/>
          </a:scene3d>
          <a:sp3d>
            <a:bevelT w="165100" prst="coolSlant"/>
          </a:sp3d>
        </p:spPr>
        <p:txBody>
          <a:bodyPr wrap="square" rtlCol="0">
            <a:spAutoFit/>
          </a:bodyPr>
          <a:lstStyle/>
          <a:p>
            <a:r>
              <a:rPr lang="es-419" sz="1200" dirty="0" err="1"/>
              <a:t>create</a:t>
            </a:r>
            <a:r>
              <a:rPr lang="es-419" sz="1200" dirty="0"/>
              <a:t> </a:t>
            </a:r>
            <a:r>
              <a:rPr lang="es-419" sz="1200" dirty="0" err="1"/>
              <a:t>function</a:t>
            </a:r>
            <a:r>
              <a:rPr lang="es-419" sz="1200" dirty="0"/>
              <a:t> vocales(par1 </a:t>
            </a:r>
            <a:r>
              <a:rPr lang="es-419" sz="1200" dirty="0" err="1"/>
              <a:t>text</a:t>
            </a:r>
            <a:r>
              <a:rPr lang="es-419" sz="1200" dirty="0"/>
              <a:t>)</a:t>
            </a:r>
          </a:p>
          <a:p>
            <a:r>
              <a:rPr lang="es-419" sz="1200" dirty="0"/>
              <a:t>  </a:t>
            </a:r>
            <a:r>
              <a:rPr lang="es-419" sz="1200" dirty="0" err="1"/>
              <a:t>returns</a:t>
            </a:r>
            <a:r>
              <a:rPr lang="es-419" sz="1200" dirty="0"/>
              <a:t> </a:t>
            </a:r>
            <a:r>
              <a:rPr lang="es-419" sz="1200" dirty="0" err="1"/>
              <a:t>text</a:t>
            </a:r>
            <a:endParaRPr lang="es-419" sz="1200" dirty="0"/>
          </a:p>
          <a:p>
            <a:r>
              <a:rPr lang="es-419" sz="1200" dirty="0"/>
              <a:t>  </a:t>
            </a:r>
            <a:r>
              <a:rPr lang="es-419" sz="1200" dirty="0" err="1"/>
              <a:t>begin</a:t>
            </a:r>
            <a:endParaRPr lang="es-419" sz="1200" dirty="0"/>
          </a:p>
          <a:p>
            <a:r>
              <a:rPr lang="es-419" sz="1200" dirty="0"/>
              <a:t>    declare x </a:t>
            </a:r>
            <a:r>
              <a:rPr lang="es-419" sz="1200" dirty="0" err="1"/>
              <a:t>int</a:t>
            </a:r>
            <a:r>
              <a:rPr lang="es-419" sz="1200" dirty="0"/>
              <a:t> default 1;</a:t>
            </a:r>
          </a:p>
          <a:p>
            <a:r>
              <a:rPr lang="es-419" sz="1200" dirty="0"/>
              <a:t>    declare </a:t>
            </a:r>
            <a:r>
              <a:rPr lang="es-419" sz="1200" dirty="0" err="1"/>
              <a:t>aVeces</a:t>
            </a:r>
            <a:r>
              <a:rPr lang="es-419" sz="1200" dirty="0"/>
              <a:t> </a:t>
            </a:r>
            <a:r>
              <a:rPr lang="es-419" sz="1200" dirty="0" err="1"/>
              <a:t>int</a:t>
            </a:r>
            <a:r>
              <a:rPr lang="es-419" sz="1200" dirty="0"/>
              <a:t> default 0;</a:t>
            </a:r>
          </a:p>
          <a:p>
            <a:r>
              <a:rPr lang="es-419" sz="1200" dirty="0"/>
              <a:t>    declare </a:t>
            </a:r>
            <a:r>
              <a:rPr lang="es-419" sz="1200" dirty="0" err="1"/>
              <a:t>eVeces</a:t>
            </a:r>
            <a:r>
              <a:rPr lang="es-419" sz="1200" dirty="0"/>
              <a:t> </a:t>
            </a:r>
            <a:r>
              <a:rPr lang="es-419" sz="1200" dirty="0" err="1"/>
              <a:t>int</a:t>
            </a:r>
            <a:r>
              <a:rPr lang="es-419" sz="1200" dirty="0"/>
              <a:t> default 0;</a:t>
            </a:r>
          </a:p>
          <a:p>
            <a:r>
              <a:rPr lang="es-419" sz="1200" dirty="0"/>
              <a:t>    declare </a:t>
            </a:r>
            <a:r>
              <a:rPr lang="es-419" sz="1200" dirty="0" err="1"/>
              <a:t>iVeces</a:t>
            </a:r>
            <a:r>
              <a:rPr lang="es-419" sz="1200" dirty="0"/>
              <a:t> </a:t>
            </a:r>
            <a:r>
              <a:rPr lang="es-419" sz="1200" dirty="0" err="1"/>
              <a:t>int</a:t>
            </a:r>
            <a:r>
              <a:rPr lang="es-419" sz="1200" dirty="0"/>
              <a:t> default 0;</a:t>
            </a:r>
          </a:p>
          <a:p>
            <a:r>
              <a:rPr lang="es-419" sz="1200" dirty="0"/>
              <a:t>    declare </a:t>
            </a:r>
            <a:r>
              <a:rPr lang="es-419" sz="1200" dirty="0" err="1"/>
              <a:t>oVeces</a:t>
            </a:r>
            <a:r>
              <a:rPr lang="es-419" sz="1200" dirty="0"/>
              <a:t> </a:t>
            </a:r>
            <a:r>
              <a:rPr lang="es-419" sz="1200" dirty="0" err="1"/>
              <a:t>int</a:t>
            </a:r>
            <a:r>
              <a:rPr lang="es-419" sz="1200" dirty="0"/>
              <a:t> default 0;</a:t>
            </a:r>
          </a:p>
          <a:p>
            <a:r>
              <a:rPr lang="es-419" sz="1200" dirty="0"/>
              <a:t>    declare </a:t>
            </a:r>
            <a:r>
              <a:rPr lang="es-419" sz="1200" dirty="0" err="1"/>
              <a:t>uVeces</a:t>
            </a:r>
            <a:r>
              <a:rPr lang="es-419" sz="1200" dirty="0"/>
              <a:t> </a:t>
            </a:r>
            <a:r>
              <a:rPr lang="es-419" sz="1200" dirty="0" err="1"/>
              <a:t>int</a:t>
            </a:r>
            <a:r>
              <a:rPr lang="es-419" sz="1200" dirty="0"/>
              <a:t> default 0;</a:t>
            </a:r>
          </a:p>
          <a:p>
            <a:r>
              <a:rPr lang="es-419" sz="1200" dirty="0"/>
              <a:t>    declare response </a:t>
            </a:r>
            <a:r>
              <a:rPr lang="es-419" sz="1200" dirty="0" err="1"/>
              <a:t>text</a:t>
            </a:r>
            <a:r>
              <a:rPr lang="es-419" sz="1200" dirty="0"/>
              <a:t> default '';</a:t>
            </a:r>
          </a:p>
          <a:p>
            <a:r>
              <a:rPr lang="es-419" sz="1200" dirty="0"/>
              <a:t>    declare letra </a:t>
            </a:r>
            <a:r>
              <a:rPr lang="es-419" sz="1200" dirty="0" err="1"/>
              <a:t>char</a:t>
            </a:r>
            <a:r>
              <a:rPr lang="es-419" sz="1200" dirty="0"/>
              <a:t> default '';</a:t>
            </a:r>
          </a:p>
          <a:p>
            <a:r>
              <a:rPr lang="es-419" sz="1200" dirty="0"/>
              <a:t>    declare limite </a:t>
            </a:r>
            <a:r>
              <a:rPr lang="es-419" sz="1200" dirty="0" err="1"/>
              <a:t>int</a:t>
            </a:r>
            <a:r>
              <a:rPr lang="es-419" sz="1200" dirty="0"/>
              <a:t> default </a:t>
            </a:r>
            <a:r>
              <a:rPr lang="es-419" sz="1200" dirty="0" err="1"/>
              <a:t>char_length</a:t>
            </a:r>
            <a:r>
              <a:rPr lang="es-419" sz="1200" dirty="0"/>
              <a:t>(par1);</a:t>
            </a:r>
          </a:p>
          <a:p>
            <a:r>
              <a:rPr lang="es-419" sz="1200" dirty="0"/>
              <a:t>    declare a </a:t>
            </a:r>
            <a:r>
              <a:rPr lang="es-419" sz="1200" dirty="0" err="1"/>
              <a:t>varchar</a:t>
            </a:r>
            <a:r>
              <a:rPr lang="es-419" sz="1200" dirty="0"/>
              <a:t>(5) default 'a';</a:t>
            </a:r>
          </a:p>
          <a:p>
            <a:r>
              <a:rPr lang="es-419" sz="1200" dirty="0"/>
              <a:t>    declare e </a:t>
            </a:r>
            <a:r>
              <a:rPr lang="es-419" sz="1200" dirty="0" err="1"/>
              <a:t>varchar</a:t>
            </a:r>
            <a:r>
              <a:rPr lang="es-419" sz="1200" dirty="0"/>
              <a:t>(5) default 'e';</a:t>
            </a:r>
          </a:p>
          <a:p>
            <a:r>
              <a:rPr lang="es-419" sz="1200" dirty="0"/>
              <a:t>    declare i </a:t>
            </a:r>
            <a:r>
              <a:rPr lang="es-419" sz="1200" dirty="0" err="1"/>
              <a:t>varchar</a:t>
            </a:r>
            <a:r>
              <a:rPr lang="es-419" sz="1200" dirty="0"/>
              <a:t>(5) default 'i';</a:t>
            </a:r>
          </a:p>
          <a:p>
            <a:r>
              <a:rPr lang="es-419" sz="1200" dirty="0"/>
              <a:t>    declare o </a:t>
            </a:r>
            <a:r>
              <a:rPr lang="es-419" sz="1200" dirty="0" err="1"/>
              <a:t>varchar</a:t>
            </a:r>
            <a:r>
              <a:rPr lang="es-419" sz="1200" dirty="0"/>
              <a:t>(5) default 'o';</a:t>
            </a:r>
          </a:p>
          <a:p>
            <a:r>
              <a:rPr lang="es-419" sz="1200" dirty="0"/>
              <a:t>    declare u </a:t>
            </a:r>
            <a:r>
              <a:rPr lang="es-419" sz="1200" dirty="0" err="1"/>
              <a:t>varchar</a:t>
            </a:r>
            <a:r>
              <a:rPr lang="es-419" sz="1200" dirty="0"/>
              <a:t>(5) default 'u';</a:t>
            </a:r>
          </a:p>
          <a:p>
            <a:endParaRPr lang="es-419" sz="700" dirty="0"/>
          </a:p>
        </p:txBody>
      </p:sp>
      <p:sp>
        <p:nvSpPr>
          <p:cNvPr id="5" name="CuadroTexto 4"/>
          <p:cNvSpPr txBox="1"/>
          <p:nvPr/>
        </p:nvSpPr>
        <p:spPr>
          <a:xfrm>
            <a:off x="3484603" y="1161535"/>
            <a:ext cx="4390769" cy="5278368"/>
          </a:xfrm>
          <a:prstGeom prst="rect">
            <a:avLst/>
          </a:prstGeom>
          <a:solidFill>
            <a:srgbClr val="FFFF00"/>
          </a:solidFill>
          <a:effectLst>
            <a:glow rad="228600">
              <a:schemeClr val="accent4">
                <a:satMod val="175000"/>
                <a:alpha val="40000"/>
              </a:schemeClr>
            </a:glow>
          </a:effectLst>
          <a:scene3d>
            <a:camera prst="orthographicFront"/>
            <a:lightRig rig="threePt" dir="t"/>
          </a:scene3d>
          <a:sp3d>
            <a:bevelT w="152400" h="50800" prst="softRound"/>
          </a:sp3d>
        </p:spPr>
        <p:txBody>
          <a:bodyPr wrap="square" rtlCol="0">
            <a:spAutoFit/>
          </a:bodyPr>
          <a:lstStyle/>
          <a:p>
            <a:r>
              <a:rPr lang="es-419" dirty="0"/>
              <a:t> </a:t>
            </a:r>
            <a:r>
              <a:rPr lang="es-419" sz="1100" dirty="0" err="1"/>
              <a:t>while</a:t>
            </a:r>
            <a:r>
              <a:rPr lang="es-419" sz="1100" dirty="0"/>
              <a:t> x &lt;= limite do</a:t>
            </a:r>
          </a:p>
          <a:p>
            <a:r>
              <a:rPr lang="es-419" sz="1100" dirty="0"/>
              <a:t>      set letra = </a:t>
            </a:r>
            <a:r>
              <a:rPr lang="es-419" sz="1100" dirty="0" err="1"/>
              <a:t>substring</a:t>
            </a:r>
            <a:r>
              <a:rPr lang="es-419" sz="1100" dirty="0"/>
              <a:t>(par1, x, 1);</a:t>
            </a:r>
          </a:p>
          <a:p>
            <a:r>
              <a:rPr lang="es-419" sz="1100" dirty="0"/>
              <a:t>       </a:t>
            </a:r>
            <a:r>
              <a:rPr lang="es-419" sz="1100" dirty="0" err="1"/>
              <a:t>if</a:t>
            </a:r>
            <a:r>
              <a:rPr lang="es-419" sz="1100" dirty="0"/>
              <a:t> letra = a</a:t>
            </a:r>
          </a:p>
          <a:p>
            <a:r>
              <a:rPr lang="es-419" sz="1100" dirty="0"/>
              <a:t>       </a:t>
            </a:r>
            <a:r>
              <a:rPr lang="es-419" sz="1100" dirty="0" err="1"/>
              <a:t>then</a:t>
            </a:r>
            <a:endParaRPr lang="es-419" sz="1100" dirty="0"/>
          </a:p>
          <a:p>
            <a:r>
              <a:rPr lang="es-419" sz="1100" dirty="0"/>
              <a:t>          set </a:t>
            </a:r>
            <a:r>
              <a:rPr lang="es-419" sz="1100" dirty="0" err="1"/>
              <a:t>aVeces</a:t>
            </a:r>
            <a:r>
              <a:rPr lang="es-419" sz="1100" dirty="0"/>
              <a:t> = </a:t>
            </a:r>
            <a:r>
              <a:rPr lang="es-419" sz="1100" dirty="0" err="1"/>
              <a:t>aVeces</a:t>
            </a:r>
            <a:r>
              <a:rPr lang="es-419" sz="1100" dirty="0"/>
              <a:t> + 1;</a:t>
            </a:r>
          </a:p>
          <a:p>
            <a:r>
              <a:rPr lang="es-419" sz="1100" dirty="0"/>
              <a:t>        </a:t>
            </a:r>
            <a:r>
              <a:rPr lang="es-419" sz="1100" dirty="0" err="1"/>
              <a:t>else</a:t>
            </a:r>
            <a:r>
              <a:rPr lang="es-419" sz="1100" dirty="0"/>
              <a:t> </a:t>
            </a:r>
            <a:r>
              <a:rPr lang="es-419" sz="1100" dirty="0" err="1"/>
              <a:t>if</a:t>
            </a:r>
            <a:r>
              <a:rPr lang="es-419" sz="1100" dirty="0"/>
              <a:t> letra = e</a:t>
            </a:r>
          </a:p>
          <a:p>
            <a:r>
              <a:rPr lang="es-419" sz="1100" dirty="0"/>
              <a:t>            </a:t>
            </a:r>
            <a:r>
              <a:rPr lang="es-419" sz="1100" dirty="0" err="1"/>
              <a:t>then</a:t>
            </a:r>
            <a:endParaRPr lang="es-419" sz="1100" dirty="0"/>
          </a:p>
          <a:p>
            <a:r>
              <a:rPr lang="es-419" sz="1100" dirty="0"/>
              <a:t>                set </a:t>
            </a:r>
            <a:r>
              <a:rPr lang="es-419" sz="1100" dirty="0" err="1"/>
              <a:t>eVeces</a:t>
            </a:r>
            <a:r>
              <a:rPr lang="es-419" sz="1100" dirty="0"/>
              <a:t> = </a:t>
            </a:r>
            <a:r>
              <a:rPr lang="es-419" sz="1100" dirty="0" err="1"/>
              <a:t>eVeces</a:t>
            </a:r>
            <a:r>
              <a:rPr lang="es-419" sz="1100" dirty="0"/>
              <a:t> +1;</a:t>
            </a:r>
          </a:p>
          <a:p>
            <a:r>
              <a:rPr lang="es-419" sz="1100" dirty="0"/>
              <a:t>                </a:t>
            </a:r>
            <a:r>
              <a:rPr lang="es-419" sz="1100" dirty="0" err="1"/>
              <a:t>else</a:t>
            </a:r>
            <a:r>
              <a:rPr lang="es-419" sz="1100" dirty="0"/>
              <a:t> </a:t>
            </a:r>
            <a:r>
              <a:rPr lang="es-419" sz="1100" dirty="0" err="1"/>
              <a:t>if</a:t>
            </a:r>
            <a:r>
              <a:rPr lang="es-419" sz="1100" dirty="0"/>
              <a:t> letra = i</a:t>
            </a:r>
          </a:p>
          <a:p>
            <a:r>
              <a:rPr lang="es-419" sz="1100" dirty="0"/>
              <a:t>            </a:t>
            </a:r>
            <a:r>
              <a:rPr lang="es-419" sz="1100" dirty="0" err="1"/>
              <a:t>then</a:t>
            </a:r>
            <a:endParaRPr lang="es-419" sz="1100" dirty="0"/>
          </a:p>
          <a:p>
            <a:r>
              <a:rPr lang="es-419" sz="1100" dirty="0"/>
              <a:t>                set </a:t>
            </a:r>
            <a:r>
              <a:rPr lang="es-419" sz="1100" dirty="0" err="1"/>
              <a:t>iVeces</a:t>
            </a:r>
            <a:r>
              <a:rPr lang="es-419" sz="1100" dirty="0"/>
              <a:t> = </a:t>
            </a:r>
            <a:r>
              <a:rPr lang="es-419" sz="1100" dirty="0" err="1"/>
              <a:t>iVeces</a:t>
            </a:r>
            <a:r>
              <a:rPr lang="es-419" sz="1100" dirty="0"/>
              <a:t> +1;</a:t>
            </a:r>
          </a:p>
          <a:p>
            <a:r>
              <a:rPr lang="es-419" sz="1100" dirty="0"/>
              <a:t>                </a:t>
            </a:r>
            <a:r>
              <a:rPr lang="es-419" sz="1100" dirty="0" err="1"/>
              <a:t>else</a:t>
            </a:r>
            <a:r>
              <a:rPr lang="es-419" sz="1100" dirty="0"/>
              <a:t> </a:t>
            </a:r>
            <a:r>
              <a:rPr lang="es-419" sz="1100" dirty="0" err="1"/>
              <a:t>if</a:t>
            </a:r>
            <a:r>
              <a:rPr lang="es-419" sz="1100" dirty="0"/>
              <a:t> letra = o</a:t>
            </a:r>
          </a:p>
          <a:p>
            <a:r>
              <a:rPr lang="es-419" sz="1100" dirty="0"/>
              <a:t>            </a:t>
            </a:r>
            <a:r>
              <a:rPr lang="es-419" sz="1100" dirty="0" err="1"/>
              <a:t>then</a:t>
            </a:r>
            <a:endParaRPr lang="es-419" sz="1100" dirty="0"/>
          </a:p>
          <a:p>
            <a:r>
              <a:rPr lang="es-419" sz="1100" dirty="0"/>
              <a:t>                set </a:t>
            </a:r>
            <a:r>
              <a:rPr lang="es-419" sz="1100" dirty="0" err="1"/>
              <a:t>oVeces</a:t>
            </a:r>
            <a:r>
              <a:rPr lang="es-419" sz="1100" dirty="0"/>
              <a:t> = </a:t>
            </a:r>
            <a:r>
              <a:rPr lang="es-419" sz="1100" dirty="0" err="1"/>
              <a:t>oVeces</a:t>
            </a:r>
            <a:r>
              <a:rPr lang="es-419" sz="1100" dirty="0"/>
              <a:t> +1;</a:t>
            </a:r>
          </a:p>
          <a:p>
            <a:r>
              <a:rPr lang="es-419" sz="1100" dirty="0"/>
              <a:t>                </a:t>
            </a:r>
            <a:r>
              <a:rPr lang="es-419" sz="1100" dirty="0" err="1"/>
              <a:t>else</a:t>
            </a:r>
            <a:r>
              <a:rPr lang="es-419" sz="1100" dirty="0"/>
              <a:t> </a:t>
            </a:r>
            <a:r>
              <a:rPr lang="es-419" sz="1100" dirty="0" err="1"/>
              <a:t>if</a:t>
            </a:r>
            <a:r>
              <a:rPr lang="es-419" sz="1100" dirty="0"/>
              <a:t> letra = u</a:t>
            </a:r>
          </a:p>
          <a:p>
            <a:r>
              <a:rPr lang="es-419" sz="1100" dirty="0"/>
              <a:t>            </a:t>
            </a:r>
            <a:r>
              <a:rPr lang="es-419" sz="1100" dirty="0" err="1"/>
              <a:t>then</a:t>
            </a:r>
            <a:endParaRPr lang="es-419" sz="1100" dirty="0"/>
          </a:p>
          <a:p>
            <a:r>
              <a:rPr lang="es-419" sz="1100" dirty="0"/>
              <a:t>                set </a:t>
            </a:r>
            <a:r>
              <a:rPr lang="es-419" sz="1100" dirty="0" err="1"/>
              <a:t>uVeces</a:t>
            </a:r>
            <a:r>
              <a:rPr lang="es-419" sz="1100" dirty="0"/>
              <a:t> = </a:t>
            </a:r>
            <a:r>
              <a:rPr lang="es-419" sz="1100" dirty="0" err="1"/>
              <a:t>uVeces</a:t>
            </a:r>
            <a:r>
              <a:rPr lang="es-419" sz="1100" dirty="0"/>
              <a:t> +1;</a:t>
            </a:r>
          </a:p>
          <a:p>
            <a:r>
              <a:rPr lang="es-419" sz="1100" dirty="0"/>
              <a:t>        </a:t>
            </a:r>
            <a:r>
              <a:rPr lang="es-419" sz="1100" dirty="0" err="1"/>
              <a:t>end</a:t>
            </a:r>
            <a:r>
              <a:rPr lang="es-419" sz="1100" dirty="0"/>
              <a:t> </a:t>
            </a:r>
            <a:r>
              <a:rPr lang="es-419" sz="1100" dirty="0" err="1"/>
              <a:t>if</a:t>
            </a:r>
            <a:r>
              <a:rPr lang="es-419" sz="1100" dirty="0"/>
              <a:t>;</a:t>
            </a:r>
          </a:p>
          <a:p>
            <a:r>
              <a:rPr lang="es-419" sz="1100" dirty="0"/>
              <a:t>        </a:t>
            </a:r>
            <a:r>
              <a:rPr lang="es-419" sz="1100" dirty="0" err="1"/>
              <a:t>end</a:t>
            </a:r>
            <a:r>
              <a:rPr lang="es-419" sz="1100" dirty="0"/>
              <a:t> </a:t>
            </a:r>
            <a:r>
              <a:rPr lang="es-419" sz="1100" dirty="0" err="1"/>
              <a:t>if</a:t>
            </a:r>
            <a:r>
              <a:rPr lang="es-419" sz="1100" dirty="0"/>
              <a:t>;</a:t>
            </a:r>
          </a:p>
          <a:p>
            <a:r>
              <a:rPr lang="es-419" sz="1100" dirty="0"/>
              <a:t>        </a:t>
            </a:r>
            <a:r>
              <a:rPr lang="es-419" sz="1100" dirty="0" err="1"/>
              <a:t>end</a:t>
            </a:r>
            <a:r>
              <a:rPr lang="es-419" sz="1100" dirty="0"/>
              <a:t> </a:t>
            </a:r>
            <a:r>
              <a:rPr lang="es-419" sz="1100" dirty="0" err="1"/>
              <a:t>if</a:t>
            </a:r>
            <a:r>
              <a:rPr lang="es-419" sz="1100" dirty="0"/>
              <a:t>;</a:t>
            </a:r>
          </a:p>
          <a:p>
            <a:r>
              <a:rPr lang="es-419" sz="1100" dirty="0"/>
              <a:t>        </a:t>
            </a:r>
            <a:r>
              <a:rPr lang="es-419" sz="1100" dirty="0" err="1"/>
              <a:t>end</a:t>
            </a:r>
            <a:r>
              <a:rPr lang="es-419" sz="1100" dirty="0"/>
              <a:t> </a:t>
            </a:r>
            <a:r>
              <a:rPr lang="es-419" sz="1100" dirty="0" err="1"/>
              <a:t>if</a:t>
            </a:r>
            <a:r>
              <a:rPr lang="es-419" sz="1100" dirty="0"/>
              <a:t>;</a:t>
            </a:r>
          </a:p>
          <a:p>
            <a:r>
              <a:rPr lang="es-419" sz="1100" dirty="0"/>
              <a:t>        </a:t>
            </a:r>
            <a:r>
              <a:rPr lang="es-419" sz="1100" dirty="0" err="1"/>
              <a:t>end</a:t>
            </a:r>
            <a:r>
              <a:rPr lang="es-419" sz="1100" dirty="0"/>
              <a:t> </a:t>
            </a:r>
            <a:r>
              <a:rPr lang="es-419" sz="1100" dirty="0" err="1"/>
              <a:t>if</a:t>
            </a:r>
            <a:r>
              <a:rPr lang="es-419" sz="1100" dirty="0"/>
              <a:t>;</a:t>
            </a:r>
          </a:p>
          <a:p>
            <a:r>
              <a:rPr lang="es-419" sz="1100" dirty="0"/>
              <a:t>      set x = x + 1;</a:t>
            </a:r>
          </a:p>
          <a:p>
            <a:r>
              <a:rPr lang="es-419" sz="1100" dirty="0"/>
              <a:t>    </a:t>
            </a:r>
            <a:r>
              <a:rPr lang="es-419" sz="1100" dirty="0" err="1"/>
              <a:t>end</a:t>
            </a:r>
            <a:r>
              <a:rPr lang="es-419" sz="1100" dirty="0"/>
              <a:t> </a:t>
            </a:r>
            <a:r>
              <a:rPr lang="es-419" sz="1100" dirty="0" err="1"/>
              <a:t>while</a:t>
            </a:r>
            <a:r>
              <a:rPr lang="es-419" sz="1100" dirty="0"/>
              <a:t>;</a:t>
            </a:r>
          </a:p>
          <a:p>
            <a:r>
              <a:rPr lang="es-419" sz="1100" dirty="0"/>
              <a:t>    set response = </a:t>
            </a:r>
            <a:r>
              <a:rPr lang="es-419" sz="1100" dirty="0" err="1"/>
              <a:t>concat</a:t>
            </a:r>
            <a:r>
              <a:rPr lang="es-419" sz="1100" dirty="0"/>
              <a:t>(a, ':', </a:t>
            </a:r>
            <a:r>
              <a:rPr lang="es-419" sz="1100" dirty="0" err="1"/>
              <a:t>aVeces</a:t>
            </a:r>
            <a:r>
              <a:rPr lang="es-419" sz="1100" dirty="0"/>
              <a:t>, ',' , e, ':', </a:t>
            </a:r>
            <a:r>
              <a:rPr lang="es-419" sz="1100" dirty="0" err="1"/>
              <a:t>eVeces</a:t>
            </a:r>
            <a:r>
              <a:rPr lang="es-419" sz="1100" dirty="0"/>
              <a:t>, ',' ,i, ':', </a:t>
            </a:r>
            <a:r>
              <a:rPr lang="es-419" sz="1100" dirty="0" err="1"/>
              <a:t>iVeces</a:t>
            </a:r>
            <a:r>
              <a:rPr lang="es-419" sz="1100" dirty="0"/>
              <a:t>, ',' ,o, ':', </a:t>
            </a:r>
            <a:r>
              <a:rPr lang="es-419" sz="1100" dirty="0" err="1"/>
              <a:t>oVeces</a:t>
            </a:r>
            <a:r>
              <a:rPr lang="es-419" sz="1100" dirty="0"/>
              <a:t>, ',' ,u, ':', </a:t>
            </a:r>
            <a:r>
              <a:rPr lang="es-419" sz="1100" dirty="0" err="1"/>
              <a:t>uVeces</a:t>
            </a:r>
            <a:r>
              <a:rPr lang="es-419" sz="1100" dirty="0"/>
              <a:t>);</a:t>
            </a:r>
          </a:p>
          <a:p>
            <a:r>
              <a:rPr lang="es-419" sz="1100" dirty="0"/>
              <a:t>    </a:t>
            </a:r>
            <a:r>
              <a:rPr lang="es-419" sz="1100" dirty="0" err="1"/>
              <a:t>return</a:t>
            </a:r>
            <a:r>
              <a:rPr lang="es-419" sz="1100" dirty="0"/>
              <a:t> response;</a:t>
            </a:r>
          </a:p>
          <a:p>
            <a:r>
              <a:rPr lang="es-419" sz="1100" dirty="0"/>
              <a:t>  </a:t>
            </a:r>
            <a:r>
              <a:rPr lang="es-419" sz="1100" dirty="0" err="1"/>
              <a:t>end</a:t>
            </a:r>
            <a:r>
              <a:rPr lang="es-419" sz="1100" dirty="0"/>
              <a:t>;</a:t>
            </a:r>
          </a:p>
          <a:p>
            <a:endParaRPr lang="es-419" sz="1100" dirty="0"/>
          </a:p>
          <a:p>
            <a:r>
              <a:rPr lang="es-419" sz="1100" dirty="0" err="1"/>
              <a:t>select</a:t>
            </a:r>
            <a:r>
              <a:rPr lang="es-419" sz="1100" dirty="0"/>
              <a:t> vocales('taller de base de datos');</a:t>
            </a: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38" y="1812323"/>
            <a:ext cx="3830597" cy="4287795"/>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14237670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0"/>
            <a:ext cx="12192000" cy="6858000"/>
          </a:xfrm>
          <a:prstGeom prst="rect">
            <a:avLst/>
          </a:prstGeom>
        </p:spPr>
      </p:pic>
      <p:sp>
        <p:nvSpPr>
          <p:cNvPr id="3" name="Rectángulo 2"/>
          <p:cNvSpPr/>
          <p:nvPr/>
        </p:nvSpPr>
        <p:spPr>
          <a:xfrm>
            <a:off x="115331" y="177114"/>
            <a:ext cx="6227804" cy="400110"/>
          </a:xfrm>
          <a:prstGeom prst="rect">
            <a:avLst/>
          </a:prstGeom>
          <a:solidFill>
            <a:schemeClr val="accent5">
              <a:lumMod val="40000"/>
              <a:lumOff val="60000"/>
            </a:schemeClr>
          </a:solidFill>
          <a:ln>
            <a:solidFill>
              <a:schemeClr val="tx1"/>
            </a:solidFill>
          </a:ln>
          <a:effectLst>
            <a:glow rad="228600">
              <a:schemeClr val="accent2">
                <a:satMod val="175000"/>
                <a:alpha val="40000"/>
              </a:schemeClr>
            </a:glow>
            <a:innerShdw blurRad="63500" dist="50800" dir="18900000">
              <a:prstClr val="black">
                <a:alpha val="50000"/>
              </a:prstClr>
            </a:innerShdw>
          </a:effectLst>
          <a:scene3d>
            <a:camera prst="orthographicFront"/>
            <a:lightRig rig="threePt" dir="t"/>
          </a:scene3d>
          <a:sp3d>
            <a:bevelT w="165100" prst="coolSlant"/>
          </a:sp3d>
        </p:spPr>
        <p:txBody>
          <a:bodyPr wrap="square" lIns="91440" tIns="45720" rIns="91440" bIns="45720">
            <a:spAutoFit/>
          </a:bodyPr>
          <a:lstStyle/>
          <a:p>
            <a:r>
              <a:rPr lang="es-419" sz="20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17. Crear una función que reciba un parámetro TEXT</a:t>
            </a:r>
          </a:p>
        </p:txBody>
      </p:sp>
      <p:sp>
        <p:nvSpPr>
          <p:cNvPr id="4" name="CuadroTexto 3"/>
          <p:cNvSpPr txBox="1"/>
          <p:nvPr/>
        </p:nvSpPr>
        <p:spPr>
          <a:xfrm>
            <a:off x="345989" y="988541"/>
            <a:ext cx="6507892" cy="5263978"/>
          </a:xfrm>
          <a:prstGeom prst="rect">
            <a:avLst/>
          </a:prstGeom>
          <a:solidFill>
            <a:srgbClr val="92D050"/>
          </a:solidFill>
          <a:effectLst>
            <a:glow rad="228600">
              <a:schemeClr val="accent4">
                <a:satMod val="175000"/>
                <a:alpha val="40000"/>
              </a:schemeClr>
            </a:glow>
          </a:effectLst>
          <a:scene3d>
            <a:camera prst="orthographicFront"/>
            <a:lightRig rig="threePt" dir="t"/>
          </a:scene3d>
          <a:sp3d>
            <a:bevelT w="165100" prst="coolSlant"/>
          </a:sp3d>
        </p:spPr>
        <p:txBody>
          <a:bodyPr wrap="square" rtlCol="0">
            <a:spAutoFit/>
          </a:bodyPr>
          <a:lstStyle/>
          <a:p>
            <a:r>
              <a:rPr lang="es-419" dirty="0" err="1"/>
              <a:t>create</a:t>
            </a:r>
            <a:r>
              <a:rPr lang="es-419" dirty="0"/>
              <a:t> </a:t>
            </a:r>
            <a:r>
              <a:rPr lang="es-419" dirty="0" err="1"/>
              <a:t>function</a:t>
            </a:r>
            <a:r>
              <a:rPr lang="es-419" dirty="0"/>
              <a:t> </a:t>
            </a:r>
            <a:r>
              <a:rPr lang="es-419" dirty="0" err="1"/>
              <a:t>paramettex</a:t>
            </a:r>
            <a:r>
              <a:rPr lang="es-419" dirty="0"/>
              <a:t>(cadena </a:t>
            </a:r>
            <a:r>
              <a:rPr lang="es-419" dirty="0" err="1"/>
              <a:t>varchar</a:t>
            </a:r>
            <a:r>
              <a:rPr lang="es-419" dirty="0"/>
              <a:t>(20), position </a:t>
            </a:r>
            <a:r>
              <a:rPr lang="es-419" dirty="0" err="1"/>
              <a:t>integer</a:t>
            </a:r>
            <a:r>
              <a:rPr lang="es-419" dirty="0"/>
              <a:t>)</a:t>
            </a:r>
          </a:p>
          <a:p>
            <a:r>
              <a:rPr lang="es-419" dirty="0" err="1"/>
              <a:t>returns</a:t>
            </a:r>
            <a:r>
              <a:rPr lang="es-419" dirty="0"/>
              <a:t> </a:t>
            </a:r>
            <a:r>
              <a:rPr lang="es-419" dirty="0" err="1"/>
              <a:t>text</a:t>
            </a:r>
            <a:endParaRPr lang="es-419" dirty="0"/>
          </a:p>
          <a:p>
            <a:r>
              <a:rPr lang="es-419" dirty="0" err="1"/>
              <a:t>begin</a:t>
            </a:r>
            <a:endParaRPr lang="es-419" dirty="0"/>
          </a:p>
          <a:p>
            <a:r>
              <a:rPr lang="es-419" dirty="0"/>
              <a:t>declare </a:t>
            </a:r>
            <a:r>
              <a:rPr lang="es-419" dirty="0" err="1"/>
              <a:t>subCadena</a:t>
            </a:r>
            <a:r>
              <a:rPr lang="es-419" dirty="0"/>
              <a:t> </a:t>
            </a:r>
            <a:r>
              <a:rPr lang="es-419" dirty="0" err="1"/>
              <a:t>text</a:t>
            </a:r>
            <a:r>
              <a:rPr lang="es-419" dirty="0"/>
              <a:t> default '';</a:t>
            </a:r>
          </a:p>
          <a:p>
            <a:r>
              <a:rPr lang="es-419" dirty="0"/>
              <a:t>declare limite </a:t>
            </a:r>
            <a:r>
              <a:rPr lang="es-419" dirty="0" err="1"/>
              <a:t>int</a:t>
            </a:r>
            <a:r>
              <a:rPr lang="es-419" dirty="0"/>
              <a:t> default </a:t>
            </a:r>
            <a:r>
              <a:rPr lang="es-419" dirty="0" err="1"/>
              <a:t>char_length</a:t>
            </a:r>
            <a:r>
              <a:rPr lang="es-419" dirty="0"/>
              <a:t>(cadena);</a:t>
            </a:r>
          </a:p>
          <a:p>
            <a:r>
              <a:rPr lang="es-419" dirty="0"/>
              <a:t>set position = 1;</a:t>
            </a:r>
          </a:p>
          <a:p>
            <a:r>
              <a:rPr lang="es-419" dirty="0" err="1"/>
              <a:t>repeat</a:t>
            </a:r>
            <a:endParaRPr lang="es-419" dirty="0"/>
          </a:p>
          <a:p>
            <a:endParaRPr lang="es-419" dirty="0"/>
          </a:p>
          <a:p>
            <a:r>
              <a:rPr lang="es-419" dirty="0"/>
              <a:t>    set </a:t>
            </a:r>
            <a:r>
              <a:rPr lang="es-419" dirty="0" err="1"/>
              <a:t>subCadena</a:t>
            </a:r>
            <a:r>
              <a:rPr lang="es-419" dirty="0"/>
              <a:t> = </a:t>
            </a:r>
            <a:r>
              <a:rPr lang="es-419" dirty="0" err="1"/>
              <a:t>concat</a:t>
            </a:r>
            <a:r>
              <a:rPr lang="es-419" dirty="0"/>
              <a:t>(</a:t>
            </a:r>
            <a:r>
              <a:rPr lang="es-419" dirty="0" err="1"/>
              <a:t>subCadena,substring</a:t>
            </a:r>
            <a:r>
              <a:rPr lang="es-419" dirty="0"/>
              <a:t>(cadena , position, limite),',');</a:t>
            </a:r>
          </a:p>
          <a:p>
            <a:r>
              <a:rPr lang="es-419" dirty="0"/>
              <a:t>    set position = position + 1;</a:t>
            </a:r>
          </a:p>
          <a:p>
            <a:endParaRPr lang="es-419" dirty="0"/>
          </a:p>
          <a:p>
            <a:r>
              <a:rPr lang="es-419" dirty="0"/>
              <a:t>    </a:t>
            </a:r>
            <a:r>
              <a:rPr lang="es-419" dirty="0" err="1"/>
              <a:t>until</a:t>
            </a:r>
            <a:r>
              <a:rPr lang="es-419" dirty="0"/>
              <a:t> position -1  = limite END REPEAT;</a:t>
            </a:r>
          </a:p>
          <a:p>
            <a:endParaRPr lang="es-419" dirty="0"/>
          </a:p>
          <a:p>
            <a:r>
              <a:rPr lang="es-419" dirty="0" err="1"/>
              <a:t>return</a:t>
            </a:r>
            <a:r>
              <a:rPr lang="es-419" dirty="0"/>
              <a:t> </a:t>
            </a:r>
            <a:r>
              <a:rPr lang="es-419" dirty="0" err="1"/>
              <a:t>subCadena</a:t>
            </a:r>
            <a:r>
              <a:rPr lang="es-419" dirty="0"/>
              <a:t>;</a:t>
            </a:r>
          </a:p>
          <a:p>
            <a:r>
              <a:rPr lang="es-419" dirty="0" err="1"/>
              <a:t>end</a:t>
            </a:r>
            <a:r>
              <a:rPr lang="es-419" dirty="0"/>
              <a:t>;</a:t>
            </a:r>
          </a:p>
          <a:p>
            <a:endParaRPr lang="es-419" dirty="0"/>
          </a:p>
          <a:p>
            <a:r>
              <a:rPr lang="es-419" dirty="0" err="1"/>
              <a:t>select</a:t>
            </a:r>
            <a:r>
              <a:rPr lang="es-419" dirty="0"/>
              <a:t> </a:t>
            </a:r>
            <a:r>
              <a:rPr lang="es-419" dirty="0" err="1"/>
              <a:t>paramettex</a:t>
            </a:r>
            <a:r>
              <a:rPr lang="es-419" dirty="0"/>
              <a:t>('</a:t>
            </a:r>
            <a:r>
              <a:rPr lang="es-419" dirty="0" err="1"/>
              <a:t>dbaii</a:t>
            </a:r>
            <a:r>
              <a:rPr lang="es-419" dirty="0"/>
              <a:t>', 1);</a:t>
            </a: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0101" y="1540178"/>
            <a:ext cx="4870050" cy="4712341"/>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29427865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192000" cy="6858000"/>
          </a:xfrm>
          <a:prstGeom prst="rect">
            <a:avLst/>
          </a:prstGeom>
        </p:spPr>
      </p:pic>
      <p:sp>
        <p:nvSpPr>
          <p:cNvPr id="3" name="Rectángulo 2"/>
          <p:cNvSpPr/>
          <p:nvPr/>
        </p:nvSpPr>
        <p:spPr>
          <a:xfrm>
            <a:off x="843149" y="1171487"/>
            <a:ext cx="10505697" cy="1107996"/>
          </a:xfrm>
          <a:prstGeom prst="rect">
            <a:avLst/>
          </a:prstGeom>
          <a:solidFill>
            <a:srgbClr val="002060"/>
          </a:solid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6600" b="1" dirty="0" smtClean="0">
                <a:ln/>
                <a:solidFill>
                  <a:schemeClr val="accent4"/>
                </a:solidFill>
              </a:rPr>
              <a:t>¡GRACIAS POR SU ATENCIÓN!</a:t>
            </a:r>
            <a:endParaRPr lang="es-ES" sz="6600" b="1" cap="none" spc="0" dirty="0">
              <a:ln/>
              <a:solidFill>
                <a:schemeClr val="accent4"/>
              </a:solidFill>
              <a:effectLst/>
            </a:endParaRPr>
          </a:p>
        </p:txBody>
      </p:sp>
      <p:sp>
        <p:nvSpPr>
          <p:cNvPr id="4" name="Nube 3"/>
          <p:cNvSpPr/>
          <p:nvPr/>
        </p:nvSpPr>
        <p:spPr>
          <a:xfrm>
            <a:off x="3332204" y="4329844"/>
            <a:ext cx="5527589" cy="2034746"/>
          </a:xfrm>
          <a:prstGeom prst="cloud">
            <a:avLst/>
          </a:prstGeom>
          <a:effectLst>
            <a:glow rad="228600">
              <a:schemeClr val="accent5">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s-419" dirty="0">
                <a:hlinkClick r:id="rId3"/>
              </a:rPr>
              <a:t>https://</a:t>
            </a:r>
            <a:r>
              <a:rPr lang="es-419" dirty="0" smtClean="0">
                <a:hlinkClick r:id="rId3"/>
              </a:rPr>
              <a:t>drive.google.com/file/d/1EUI0Hb9beySL2GW462k0Use7593HYnLH/view?usp=sharing</a:t>
            </a:r>
            <a:endParaRPr lang="es-419" dirty="0"/>
          </a:p>
        </p:txBody>
      </p:sp>
      <p:sp>
        <p:nvSpPr>
          <p:cNvPr id="5" name="Flecha abajo 4"/>
          <p:cNvSpPr/>
          <p:nvPr/>
        </p:nvSpPr>
        <p:spPr>
          <a:xfrm>
            <a:off x="5655271" y="2587971"/>
            <a:ext cx="881452" cy="1433384"/>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3532829665"/>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192000" cy="6857999"/>
          </a:xfrm>
          <a:prstGeom prst="rect">
            <a:avLst/>
          </a:prstGeom>
        </p:spPr>
      </p:pic>
      <p:sp>
        <p:nvSpPr>
          <p:cNvPr id="4" name="Rectángulo 3"/>
          <p:cNvSpPr/>
          <p:nvPr/>
        </p:nvSpPr>
        <p:spPr>
          <a:xfrm>
            <a:off x="156520" y="172994"/>
            <a:ext cx="8328453" cy="584775"/>
          </a:xfrm>
          <a:prstGeom prst="rect">
            <a:avLst/>
          </a:prstGeom>
          <a:solidFill>
            <a:schemeClr val="accent5">
              <a:lumMod val="40000"/>
              <a:lumOff val="60000"/>
            </a:schemeClr>
          </a:solidFill>
          <a:ln>
            <a:solidFill>
              <a:schemeClr val="tx1"/>
            </a:solidFill>
          </a:ln>
          <a:effectLst>
            <a:glow rad="228600">
              <a:schemeClr val="accent2">
                <a:satMod val="175000"/>
                <a:alpha val="40000"/>
              </a:schemeClr>
            </a:glow>
            <a:innerShdw blurRad="63500" dist="50800" dir="18900000">
              <a:prstClr val="black">
                <a:alpha val="50000"/>
              </a:prstClr>
            </a:innerShdw>
          </a:effectLst>
          <a:scene3d>
            <a:camera prst="orthographicFront"/>
            <a:lightRig rig="threePt" dir="t"/>
          </a:scene3d>
          <a:sp3d>
            <a:bevelT w="165100" prst="coolSlant"/>
          </a:sp3d>
        </p:spPr>
        <p:txBody>
          <a:bodyPr wrap="square" lIns="91440" tIns="45720" rIns="91440" bIns="45720">
            <a:spAutoFit/>
          </a:bodyPr>
          <a:lstStyle/>
          <a:p>
            <a:r>
              <a:rPr lang="es-419" sz="32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1. Defina que es lenguaje procedural en </a:t>
            </a:r>
            <a:r>
              <a:rPr lang="es-419" sz="3200" b="1" dirty="0" err="1"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MySQL</a:t>
            </a:r>
            <a:r>
              <a:rPr lang="es-419" sz="32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a:t>
            </a:r>
          </a:p>
        </p:txBody>
      </p:sp>
      <p:sp>
        <p:nvSpPr>
          <p:cNvPr id="5" name="CuadroTexto 4"/>
          <p:cNvSpPr txBox="1"/>
          <p:nvPr/>
        </p:nvSpPr>
        <p:spPr>
          <a:xfrm>
            <a:off x="156520" y="930763"/>
            <a:ext cx="7068065" cy="2308324"/>
          </a:xfrm>
          <a:prstGeom prst="rect">
            <a:avLst/>
          </a:prstGeom>
          <a:solidFill>
            <a:schemeClr val="accent6">
              <a:lumMod val="40000"/>
              <a:lumOff val="60000"/>
            </a:schemeClr>
          </a:solidFill>
          <a:ln w="12700">
            <a:solidFill>
              <a:schemeClr val="tx1"/>
            </a:solidFill>
          </a:ln>
          <a:effectLst>
            <a:glow rad="101600">
              <a:srgbClr val="00B0F0">
                <a:alpha val="60000"/>
              </a:srgbClr>
            </a:glow>
          </a:effectLst>
          <a:scene3d>
            <a:camera prst="orthographicFront"/>
            <a:lightRig rig="threePt" dir="t"/>
          </a:scene3d>
          <a:sp3d>
            <a:bevelT w="165100" prst="coolSlant"/>
          </a:sp3d>
        </p:spPr>
        <p:txBody>
          <a:bodyPr wrap="square" rtlCol="0">
            <a:spAutoFit/>
          </a:bodyPr>
          <a:lstStyle/>
          <a:p>
            <a:r>
              <a:rPr lang="es-419" sz="1600" b="1" dirty="0" smtClean="0">
                <a:latin typeface="Times New Roman" panose="02020603050405020304" pitchFamily="18" charset="0"/>
                <a:cs typeface="Times New Roman" panose="02020603050405020304" pitchFamily="18" charset="0"/>
              </a:rPr>
              <a:t>Los procedimientos almacenados </a:t>
            </a:r>
            <a:r>
              <a:rPr lang="es-419" sz="1600" b="1" dirty="0" err="1" smtClean="0">
                <a:latin typeface="Times New Roman" panose="02020603050405020304" pitchFamily="18" charset="0"/>
                <a:cs typeface="Times New Roman" panose="02020603050405020304" pitchFamily="18" charset="0"/>
              </a:rPr>
              <a:t>MySQL</a:t>
            </a:r>
            <a:r>
              <a:rPr lang="es-419" sz="1600" b="1" dirty="0" smtClean="0">
                <a:latin typeface="Times New Roman" panose="02020603050405020304" pitchFamily="18" charset="0"/>
                <a:cs typeface="Times New Roman" panose="02020603050405020304" pitchFamily="18" charset="0"/>
              </a:rPr>
              <a:t>, también conocidos como </a:t>
            </a:r>
            <a:r>
              <a:rPr lang="es-419" sz="1600" b="1" dirty="0" err="1" smtClean="0">
                <a:latin typeface="Times New Roman" panose="02020603050405020304" pitchFamily="18" charset="0"/>
                <a:cs typeface="Times New Roman" panose="02020603050405020304" pitchFamily="18" charset="0"/>
              </a:rPr>
              <a:t>Stored</a:t>
            </a:r>
            <a:r>
              <a:rPr lang="es-419" sz="1600" b="1" dirty="0" smtClean="0">
                <a:latin typeface="Times New Roman" panose="02020603050405020304" pitchFamily="18" charset="0"/>
                <a:cs typeface="Times New Roman" panose="02020603050405020304" pitchFamily="18" charset="0"/>
              </a:rPr>
              <a:t> </a:t>
            </a:r>
            <a:r>
              <a:rPr lang="es-419" sz="1600" b="1" dirty="0" err="1" smtClean="0">
                <a:latin typeface="Times New Roman" panose="02020603050405020304" pitchFamily="18" charset="0"/>
                <a:cs typeface="Times New Roman" panose="02020603050405020304" pitchFamily="18" charset="0"/>
              </a:rPr>
              <a:t>Procedure</a:t>
            </a:r>
            <a:r>
              <a:rPr lang="es-419" sz="1600" b="1" dirty="0" smtClean="0">
                <a:latin typeface="Times New Roman" panose="02020603050405020304" pitchFamily="18" charset="0"/>
                <a:cs typeface="Times New Roman" panose="02020603050405020304" pitchFamily="18" charset="0"/>
              </a:rPr>
              <a:t>, se presentan como conjuntos de instrucciones escritas en el lenguaje SQL. Su objetivo es realizar una tarea determinada, desde operaciones sencillas hasta tareas muy complejas. Los procedimientos almacenados </a:t>
            </a:r>
            <a:r>
              <a:rPr lang="es-419" sz="1600" b="1" dirty="0" err="1" smtClean="0">
                <a:latin typeface="Times New Roman" panose="02020603050405020304" pitchFamily="18" charset="0"/>
                <a:cs typeface="Times New Roman" panose="02020603050405020304" pitchFamily="18" charset="0"/>
              </a:rPr>
              <a:t>MySQL</a:t>
            </a:r>
            <a:r>
              <a:rPr lang="es-419" sz="1600" b="1" dirty="0" smtClean="0">
                <a:latin typeface="Times New Roman" panose="02020603050405020304" pitchFamily="18" charset="0"/>
                <a:cs typeface="Times New Roman" panose="02020603050405020304" pitchFamily="18" charset="0"/>
              </a:rPr>
              <a:t> contienen una o más instrucciones SQL además de un procesamiento manipulador o lógico.</a:t>
            </a:r>
          </a:p>
          <a:p>
            <a:r>
              <a:rPr lang="es-419" sz="1600" b="1" dirty="0" smtClean="0">
                <a:latin typeface="Times New Roman" panose="02020603050405020304" pitchFamily="18" charset="0"/>
                <a:cs typeface="Times New Roman" panose="02020603050405020304" pitchFamily="18" charset="0"/>
              </a:rPr>
              <a:t>La característica fundamental de los procedimientos almacenados </a:t>
            </a:r>
            <a:r>
              <a:rPr lang="es-419" sz="1600" b="1" dirty="0" err="1" smtClean="0">
                <a:latin typeface="Times New Roman" panose="02020603050405020304" pitchFamily="18" charset="0"/>
                <a:cs typeface="Times New Roman" panose="02020603050405020304" pitchFamily="18" charset="0"/>
              </a:rPr>
              <a:t>MySQL</a:t>
            </a:r>
            <a:r>
              <a:rPr lang="es-419" sz="1600" b="1" dirty="0" smtClean="0">
                <a:latin typeface="Times New Roman" panose="02020603050405020304" pitchFamily="18" charset="0"/>
                <a:cs typeface="Times New Roman" panose="02020603050405020304" pitchFamily="18" charset="0"/>
              </a:rPr>
              <a:t> es que estos comandos se quedan almacenados y se ejecutan en el servidor o en el motor de bases de datos. </a:t>
            </a:r>
            <a:endParaRPr lang="es-419" sz="1600" b="1" dirty="0">
              <a:latin typeface="Times New Roman" panose="02020603050405020304" pitchFamily="18" charset="0"/>
              <a:cs typeface="Times New Roman" panose="02020603050405020304" pitchFamily="18" charset="0"/>
            </a:endParaRPr>
          </a:p>
        </p:txBody>
      </p:sp>
      <p:sp>
        <p:nvSpPr>
          <p:cNvPr id="6" name="Rectángulo 5"/>
          <p:cNvSpPr/>
          <p:nvPr/>
        </p:nvSpPr>
        <p:spPr>
          <a:xfrm>
            <a:off x="156520" y="3412081"/>
            <a:ext cx="7068065" cy="584775"/>
          </a:xfrm>
          <a:prstGeom prst="rect">
            <a:avLst/>
          </a:prstGeom>
          <a:solidFill>
            <a:schemeClr val="accent5">
              <a:lumMod val="40000"/>
              <a:lumOff val="60000"/>
            </a:schemeClr>
          </a:solidFill>
          <a:ln>
            <a:solidFill>
              <a:schemeClr val="tx1"/>
            </a:solidFill>
          </a:ln>
          <a:effectLst>
            <a:glow rad="228600">
              <a:schemeClr val="accent2">
                <a:satMod val="175000"/>
                <a:alpha val="40000"/>
              </a:schemeClr>
            </a:glow>
            <a:innerShdw blurRad="63500" dist="50800" dir="18900000">
              <a:prstClr val="black">
                <a:alpha val="50000"/>
              </a:prstClr>
            </a:innerShdw>
          </a:effectLst>
          <a:scene3d>
            <a:camera prst="orthographicFront"/>
            <a:lightRig rig="threePt" dir="t"/>
          </a:scene3d>
          <a:sp3d>
            <a:bevelT w="165100" prst="coolSlant"/>
          </a:sp3d>
        </p:spPr>
        <p:txBody>
          <a:bodyPr wrap="square" lIns="91440" tIns="45720" rIns="91440" bIns="45720">
            <a:spAutoFit/>
          </a:bodyPr>
          <a:lstStyle/>
          <a:p>
            <a:r>
              <a:rPr lang="es-419" sz="32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2. Defina que es una función en </a:t>
            </a:r>
            <a:r>
              <a:rPr lang="es-419" sz="3200" b="1" dirty="0" err="1"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MySQL</a:t>
            </a:r>
            <a:r>
              <a:rPr lang="es-419" sz="32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a:t>
            </a:r>
          </a:p>
        </p:txBody>
      </p:sp>
      <p:sp>
        <p:nvSpPr>
          <p:cNvPr id="7" name="CuadroTexto 6"/>
          <p:cNvSpPr txBox="1"/>
          <p:nvPr/>
        </p:nvSpPr>
        <p:spPr>
          <a:xfrm>
            <a:off x="156520" y="4596713"/>
            <a:ext cx="4300151" cy="1200329"/>
          </a:xfrm>
          <a:prstGeom prst="rect">
            <a:avLst/>
          </a:prstGeom>
          <a:solidFill>
            <a:schemeClr val="accent2">
              <a:lumMod val="60000"/>
              <a:lumOff val="40000"/>
            </a:schemeClr>
          </a:solidFill>
          <a:ln>
            <a:solidFill>
              <a:schemeClr val="tx1"/>
            </a:solidFill>
          </a:ln>
          <a:effectLst>
            <a:glow rad="228600">
              <a:schemeClr val="accent4">
                <a:satMod val="175000"/>
                <a:alpha val="40000"/>
              </a:schemeClr>
            </a:glow>
          </a:effectLst>
          <a:scene3d>
            <a:camera prst="orthographicFront"/>
            <a:lightRig rig="threePt" dir="t"/>
          </a:scene3d>
          <a:sp3d>
            <a:bevelT w="165100" prst="coolSlant"/>
          </a:sp3d>
        </p:spPr>
        <p:txBody>
          <a:bodyPr wrap="square" rtlCol="0">
            <a:spAutoFit/>
          </a:bodyPr>
          <a:lstStyle/>
          <a:p>
            <a:r>
              <a:rPr lang="es-419" b="1" dirty="0" smtClean="0">
                <a:latin typeface="Times New Roman" panose="02020603050405020304" pitchFamily="18" charset="0"/>
                <a:cs typeface="Times New Roman" panose="02020603050405020304" pitchFamily="18" charset="0"/>
              </a:rPr>
              <a:t>Las funciones son piezas de código que reciben datos de entrada, realizan operaciones con ellos y luego devuelven un resultado.</a:t>
            </a:r>
            <a:endParaRPr lang="es-419" b="1" dirty="0">
              <a:latin typeface="Times New Roman" panose="02020603050405020304" pitchFamily="18" charset="0"/>
              <a:cs typeface="Times New Roman" panose="02020603050405020304" pitchFamily="18" charset="0"/>
            </a:endParaRPr>
          </a:p>
        </p:txBody>
      </p:sp>
      <p:pic>
        <p:nvPicPr>
          <p:cNvPr id="8" name="Imagen 7"/>
          <p:cNvPicPr>
            <a:picLocks noChangeAspect="1"/>
          </p:cNvPicPr>
          <p:nvPr/>
        </p:nvPicPr>
        <p:blipFill>
          <a:blip r:embed="rId3"/>
          <a:stretch>
            <a:fillRect/>
          </a:stretch>
        </p:blipFill>
        <p:spPr>
          <a:xfrm>
            <a:off x="7967690" y="876022"/>
            <a:ext cx="3481204" cy="241780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Imagen 8"/>
          <p:cNvPicPr>
            <a:picLocks noChangeAspect="1"/>
          </p:cNvPicPr>
          <p:nvPr/>
        </p:nvPicPr>
        <p:blipFill>
          <a:blip r:embed="rId4"/>
          <a:stretch>
            <a:fillRect/>
          </a:stretch>
        </p:blipFill>
        <p:spPr>
          <a:xfrm>
            <a:off x="7224585" y="4857640"/>
            <a:ext cx="3171748" cy="15335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698738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192000" cy="6858000"/>
          </a:xfrm>
          <a:prstGeom prst="rect">
            <a:avLst/>
          </a:prstGeom>
        </p:spPr>
      </p:pic>
      <p:sp>
        <p:nvSpPr>
          <p:cNvPr id="3" name="Rectángulo 2"/>
          <p:cNvSpPr/>
          <p:nvPr/>
        </p:nvSpPr>
        <p:spPr>
          <a:xfrm>
            <a:off x="148282" y="256990"/>
            <a:ext cx="11986053" cy="1077218"/>
          </a:xfrm>
          <a:prstGeom prst="rect">
            <a:avLst/>
          </a:prstGeom>
          <a:solidFill>
            <a:schemeClr val="accent5">
              <a:lumMod val="40000"/>
              <a:lumOff val="60000"/>
            </a:schemeClr>
          </a:solidFill>
          <a:ln>
            <a:solidFill>
              <a:schemeClr val="tx1"/>
            </a:solidFill>
          </a:ln>
          <a:effectLst>
            <a:glow rad="228600">
              <a:schemeClr val="accent2">
                <a:satMod val="175000"/>
                <a:alpha val="40000"/>
              </a:schemeClr>
            </a:glow>
            <a:innerShdw blurRad="63500" dist="50800" dir="18900000">
              <a:prstClr val="black">
                <a:alpha val="50000"/>
              </a:prstClr>
            </a:innerShdw>
          </a:effectLst>
          <a:scene3d>
            <a:camera prst="orthographicFront"/>
            <a:lightRig rig="threePt" dir="t"/>
          </a:scene3d>
          <a:sp3d>
            <a:bevelT w="165100" prst="coolSlant"/>
          </a:sp3d>
        </p:spPr>
        <p:txBody>
          <a:bodyPr wrap="square" lIns="91440" tIns="45720" rIns="91440" bIns="45720">
            <a:spAutoFit/>
          </a:bodyPr>
          <a:lstStyle/>
          <a:p>
            <a:r>
              <a:rPr lang="es-419" sz="32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3. ¿Qué </a:t>
            </a:r>
            <a:r>
              <a:rPr lang="es-419" sz="32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cosas características debe de tener una función? Explique sobre el nombre, el </a:t>
            </a:r>
            <a:r>
              <a:rPr lang="es-419" sz="3200" b="1" dirty="0" err="1"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return</a:t>
            </a:r>
            <a:r>
              <a:rPr lang="es-419" sz="32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 </a:t>
            </a:r>
            <a:r>
              <a:rPr lang="es-419" sz="3200" b="1" dirty="0" err="1"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parametros</a:t>
            </a:r>
            <a:r>
              <a:rPr lang="es-419" sz="32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 etc.</a:t>
            </a:r>
          </a:p>
        </p:txBody>
      </p:sp>
      <p:sp>
        <p:nvSpPr>
          <p:cNvPr id="4" name="CuadroTexto 3"/>
          <p:cNvSpPr txBox="1"/>
          <p:nvPr/>
        </p:nvSpPr>
        <p:spPr>
          <a:xfrm>
            <a:off x="296563" y="1978377"/>
            <a:ext cx="6573794" cy="3970318"/>
          </a:xfrm>
          <a:prstGeom prst="rect">
            <a:avLst/>
          </a:prstGeom>
          <a:solidFill>
            <a:schemeClr val="accent4">
              <a:lumMod val="60000"/>
              <a:lumOff val="40000"/>
            </a:schemeClr>
          </a:solidFill>
          <a:ln>
            <a:solidFill>
              <a:schemeClr val="tx1"/>
            </a:solidFill>
          </a:ln>
          <a:effectLst>
            <a:glow rad="228600">
              <a:schemeClr val="accent5">
                <a:satMod val="175000"/>
                <a:alpha val="40000"/>
              </a:schemeClr>
            </a:glow>
          </a:effectLst>
          <a:scene3d>
            <a:camera prst="orthographicFront"/>
            <a:lightRig rig="threePt" dir="t"/>
          </a:scene3d>
          <a:sp3d>
            <a:bevelT w="165100" prst="coolSlant"/>
          </a:sp3d>
        </p:spPr>
        <p:txBody>
          <a:bodyPr wrap="square" rtlCol="0">
            <a:spAutoFit/>
          </a:bodyPr>
          <a:lstStyle/>
          <a:p>
            <a:r>
              <a:rPr lang="es-MX" dirty="0" smtClean="0"/>
              <a:t>Las siguientes características son las mas importantes en una función:</a:t>
            </a:r>
          </a:p>
          <a:p>
            <a:r>
              <a:rPr lang="es-MX" b="1" dirty="0" smtClean="0"/>
              <a:t>El nombre </a:t>
            </a:r>
            <a:r>
              <a:rPr lang="es-MX" dirty="0" smtClean="0"/>
              <a:t>es esencial para crear nuestra función con este podemos llamar a ala función para mostrar en pantalla.</a:t>
            </a:r>
          </a:p>
          <a:p>
            <a:r>
              <a:rPr lang="es-MX" b="1" dirty="0" smtClean="0"/>
              <a:t>El </a:t>
            </a:r>
            <a:r>
              <a:rPr lang="es-MX" b="1" dirty="0" err="1" smtClean="0"/>
              <a:t>return</a:t>
            </a:r>
            <a:r>
              <a:rPr lang="es-MX" b="1" dirty="0" smtClean="0"/>
              <a:t> </a:t>
            </a:r>
            <a:r>
              <a:rPr lang="es-MX" dirty="0" smtClean="0"/>
              <a:t>nos sirve </a:t>
            </a:r>
            <a:r>
              <a:rPr lang="es-419" dirty="0" smtClean="0"/>
              <a:t>para concluir la ejecución de una rutina. Para las funciones, devuelve el resultado de la función o método. Para un procedimiento, devuelve opcionalmente un valor de estado de tipo entero.</a:t>
            </a:r>
          </a:p>
          <a:p>
            <a:r>
              <a:rPr lang="es-MX" dirty="0" smtClean="0"/>
              <a:t>Los parámetros </a:t>
            </a:r>
            <a:r>
              <a:rPr lang="es-419" dirty="0" smtClean="0"/>
              <a:t>se usan para intercambiar datos entre las funciones y los procedimientos almacenados y la aplicación o la herramienta que llamó a la función o al procedimiento almacenados: Los parámetros de entrada permiten a quien realiza la llamada pasar un valor de datos a la función o al procedimiento almacenado.</a:t>
            </a:r>
            <a:endParaRPr lang="es-MX" dirty="0" smtClean="0"/>
          </a:p>
          <a:p>
            <a:endParaRPr lang="es-419" dirty="0"/>
          </a:p>
        </p:txBody>
      </p:sp>
    </p:spTree>
    <p:extLst>
      <p:ext uri="{BB962C8B-B14F-4D97-AF65-F5344CB8AC3E}">
        <p14:creationId xmlns:p14="http://schemas.microsoft.com/office/powerpoint/2010/main" val="17323369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192000" cy="6858000"/>
          </a:xfrm>
          <a:prstGeom prst="rect">
            <a:avLst/>
          </a:prstGeom>
        </p:spPr>
      </p:pic>
      <p:sp>
        <p:nvSpPr>
          <p:cNvPr id="3" name="Rectángulo 2"/>
          <p:cNvSpPr/>
          <p:nvPr/>
        </p:nvSpPr>
        <p:spPr>
          <a:xfrm>
            <a:off x="172996" y="107840"/>
            <a:ext cx="10915134" cy="1077218"/>
          </a:xfrm>
          <a:prstGeom prst="rect">
            <a:avLst/>
          </a:prstGeom>
          <a:solidFill>
            <a:schemeClr val="accent5">
              <a:lumMod val="40000"/>
              <a:lumOff val="60000"/>
            </a:schemeClr>
          </a:solidFill>
          <a:ln>
            <a:solidFill>
              <a:schemeClr val="tx1"/>
            </a:solidFill>
          </a:ln>
          <a:effectLst>
            <a:glow rad="228600">
              <a:schemeClr val="accent2">
                <a:satMod val="175000"/>
                <a:alpha val="40000"/>
              </a:schemeClr>
            </a:glow>
            <a:innerShdw blurRad="63500" dist="50800" dir="18900000">
              <a:prstClr val="black">
                <a:alpha val="50000"/>
              </a:prstClr>
            </a:innerShdw>
          </a:effectLst>
          <a:scene3d>
            <a:camera prst="orthographicFront"/>
            <a:lightRig rig="threePt" dir="t"/>
          </a:scene3d>
          <a:sp3d>
            <a:bevelT w="165100" prst="coolSlant"/>
          </a:sp3d>
        </p:spPr>
        <p:txBody>
          <a:bodyPr wrap="square" lIns="91440" tIns="45720" rIns="91440" bIns="45720">
            <a:spAutoFit/>
          </a:bodyPr>
          <a:lstStyle/>
          <a:p>
            <a:r>
              <a:rPr lang="es-419" sz="32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4. ¿Cómo </a:t>
            </a:r>
            <a:r>
              <a:rPr lang="es-419" sz="32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crear, modificar y cómo eliminar una función? Adjunte un ejemplo de su uso.</a:t>
            </a:r>
          </a:p>
        </p:txBody>
      </p:sp>
      <p:sp>
        <p:nvSpPr>
          <p:cNvPr id="4" name="CuadroTexto 3"/>
          <p:cNvSpPr txBox="1"/>
          <p:nvPr/>
        </p:nvSpPr>
        <p:spPr>
          <a:xfrm>
            <a:off x="427083" y="1429265"/>
            <a:ext cx="3023285" cy="369332"/>
          </a:xfrm>
          <a:prstGeom prst="rect">
            <a:avLst/>
          </a:prstGeom>
          <a:solidFill>
            <a:srgbClr val="00B0F0"/>
          </a:solidFill>
          <a:ln>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angle"/>
          </a:sp3d>
        </p:spPr>
        <p:txBody>
          <a:bodyPr wrap="square" rtlCol="0">
            <a:spAutoFit/>
          </a:bodyPr>
          <a:lstStyle/>
          <a:p>
            <a:pPr algn="ctr"/>
            <a:r>
              <a:rPr lang="es-419" b="1" dirty="0" err="1"/>
              <a:t>create</a:t>
            </a:r>
            <a:r>
              <a:rPr lang="es-419" b="1" dirty="0"/>
              <a:t> </a:t>
            </a:r>
            <a:r>
              <a:rPr lang="es-419" b="1" dirty="0" err="1"/>
              <a:t>function</a:t>
            </a:r>
            <a:r>
              <a:rPr lang="es-419" b="1" dirty="0"/>
              <a:t> </a:t>
            </a:r>
            <a:r>
              <a:rPr lang="es-419" b="1" dirty="0" err="1"/>
              <a:t>suma_edades</a:t>
            </a:r>
            <a:endParaRPr lang="es-419" b="1" dirty="0"/>
          </a:p>
        </p:txBody>
      </p:sp>
      <p:sp>
        <p:nvSpPr>
          <p:cNvPr id="5" name="CuadroTexto 4"/>
          <p:cNvSpPr txBox="1"/>
          <p:nvPr/>
        </p:nvSpPr>
        <p:spPr>
          <a:xfrm>
            <a:off x="3913103" y="1454667"/>
            <a:ext cx="4161391" cy="369332"/>
          </a:xfrm>
          <a:prstGeom prst="rect">
            <a:avLst/>
          </a:prstGeom>
          <a:solidFill>
            <a:srgbClr val="FFFF00"/>
          </a:solidFill>
          <a:ln>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angle"/>
          </a:sp3d>
        </p:spPr>
        <p:txBody>
          <a:bodyPr wrap="square" rtlCol="0">
            <a:spAutoFit/>
          </a:bodyPr>
          <a:lstStyle/>
          <a:p>
            <a:pPr algn="ctr"/>
            <a:r>
              <a:rPr lang="es-419" b="1" dirty="0" err="1" smtClean="0"/>
              <a:t>create</a:t>
            </a:r>
            <a:r>
              <a:rPr lang="es-419" b="1" dirty="0" smtClean="0"/>
              <a:t> </a:t>
            </a:r>
            <a:r>
              <a:rPr lang="es-419" b="1" dirty="0" err="1" smtClean="0"/>
              <a:t>or</a:t>
            </a:r>
            <a:r>
              <a:rPr lang="es-419" b="1" dirty="0" smtClean="0"/>
              <a:t> </a:t>
            </a:r>
            <a:r>
              <a:rPr lang="es-419" b="1" dirty="0" err="1" smtClean="0"/>
              <a:t>replace</a:t>
            </a:r>
            <a:r>
              <a:rPr lang="es-419" b="1" dirty="0" smtClean="0"/>
              <a:t> </a:t>
            </a:r>
            <a:r>
              <a:rPr lang="es-419" b="1" dirty="0" err="1" smtClean="0"/>
              <a:t>function</a:t>
            </a:r>
            <a:r>
              <a:rPr lang="es-419" b="1" dirty="0" smtClean="0"/>
              <a:t> </a:t>
            </a:r>
            <a:r>
              <a:rPr lang="es-419" b="1" dirty="0" err="1" smtClean="0"/>
              <a:t>suma_edades</a:t>
            </a:r>
            <a:endParaRPr lang="es-419" b="1" dirty="0"/>
          </a:p>
        </p:txBody>
      </p:sp>
      <p:sp>
        <p:nvSpPr>
          <p:cNvPr id="6" name="CuadroTexto 5"/>
          <p:cNvSpPr txBox="1"/>
          <p:nvPr/>
        </p:nvSpPr>
        <p:spPr>
          <a:xfrm>
            <a:off x="8637435" y="1440787"/>
            <a:ext cx="2991623" cy="369332"/>
          </a:xfrm>
          <a:prstGeom prst="rect">
            <a:avLst/>
          </a:prstGeom>
          <a:solidFill>
            <a:srgbClr val="FF0000"/>
          </a:solidFill>
          <a:ln>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angle"/>
          </a:sp3d>
        </p:spPr>
        <p:txBody>
          <a:bodyPr wrap="square" rtlCol="0">
            <a:spAutoFit/>
          </a:bodyPr>
          <a:lstStyle/>
          <a:p>
            <a:pPr algn="ctr"/>
            <a:r>
              <a:rPr lang="es-419" b="1" dirty="0" err="1" smtClean="0"/>
              <a:t>drop</a:t>
            </a:r>
            <a:r>
              <a:rPr lang="es-419" b="1" dirty="0" smtClean="0"/>
              <a:t> </a:t>
            </a:r>
            <a:r>
              <a:rPr lang="es-419" b="1" dirty="0" err="1" smtClean="0"/>
              <a:t>function</a:t>
            </a:r>
            <a:r>
              <a:rPr lang="es-419" b="1" dirty="0" smtClean="0"/>
              <a:t> </a:t>
            </a:r>
            <a:r>
              <a:rPr lang="es-419" b="1" dirty="0" err="1" smtClean="0"/>
              <a:t>suma_edades</a:t>
            </a:r>
            <a:r>
              <a:rPr lang="es-419" b="1" dirty="0" smtClean="0"/>
              <a:t>;</a:t>
            </a:r>
            <a:endParaRPr lang="es-419" b="1" dirty="0"/>
          </a:p>
        </p:txBody>
      </p:sp>
      <p:sp>
        <p:nvSpPr>
          <p:cNvPr id="7" name="Rectángulo 6"/>
          <p:cNvSpPr/>
          <p:nvPr/>
        </p:nvSpPr>
        <p:spPr>
          <a:xfrm>
            <a:off x="102973" y="2079728"/>
            <a:ext cx="11986053" cy="1569660"/>
          </a:xfrm>
          <a:prstGeom prst="rect">
            <a:avLst/>
          </a:prstGeom>
          <a:solidFill>
            <a:schemeClr val="accent5">
              <a:lumMod val="40000"/>
              <a:lumOff val="60000"/>
            </a:schemeClr>
          </a:solidFill>
          <a:ln>
            <a:solidFill>
              <a:schemeClr val="tx1"/>
            </a:solidFill>
          </a:ln>
          <a:effectLst>
            <a:glow rad="228600">
              <a:schemeClr val="accent2">
                <a:satMod val="175000"/>
                <a:alpha val="40000"/>
              </a:schemeClr>
            </a:glow>
            <a:innerShdw blurRad="63500" dist="50800" dir="18900000">
              <a:prstClr val="black">
                <a:alpha val="50000"/>
              </a:prstClr>
            </a:innerShdw>
          </a:effectLst>
          <a:scene3d>
            <a:camera prst="orthographicFront"/>
            <a:lightRig rig="threePt" dir="t"/>
          </a:scene3d>
          <a:sp3d>
            <a:bevelT w="165100" prst="coolSlant"/>
          </a:sp3d>
        </p:spPr>
        <p:txBody>
          <a:bodyPr wrap="square" lIns="91440" tIns="45720" rIns="91440" bIns="45720">
            <a:spAutoFit/>
          </a:bodyPr>
          <a:lstStyle/>
          <a:p>
            <a:r>
              <a:rPr lang="es-419" sz="32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5. Para qué sirve la </a:t>
            </a:r>
            <a:r>
              <a:rPr lang="es-419" sz="32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función </a:t>
            </a:r>
            <a:r>
              <a:rPr lang="es-419" sz="32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CONCAT </a:t>
            </a:r>
            <a:r>
              <a:rPr lang="es-419" sz="32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y como </a:t>
            </a:r>
            <a:r>
              <a:rPr lang="es-419" sz="32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funciona en MYSQL</a:t>
            </a:r>
          </a:p>
          <a:p>
            <a:r>
              <a:rPr lang="es-419" sz="32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 ¿Crear una función que muestre el uso de las función CONCAT?</a:t>
            </a:r>
          </a:p>
          <a:p>
            <a:r>
              <a:rPr lang="es-419" sz="32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 La función debe concatenar 3 cadenas.</a:t>
            </a:r>
          </a:p>
        </p:txBody>
      </p:sp>
      <p:sp>
        <p:nvSpPr>
          <p:cNvPr id="8" name="CuadroTexto 7"/>
          <p:cNvSpPr txBox="1"/>
          <p:nvPr/>
        </p:nvSpPr>
        <p:spPr>
          <a:xfrm>
            <a:off x="321276" y="4348615"/>
            <a:ext cx="4300151" cy="1754326"/>
          </a:xfrm>
          <a:prstGeom prst="rect">
            <a:avLst/>
          </a:prstGeom>
          <a:solidFill>
            <a:schemeClr val="accent4">
              <a:lumMod val="40000"/>
              <a:lumOff val="60000"/>
            </a:schemeClr>
          </a:solidFill>
          <a:ln>
            <a:solidFill>
              <a:schemeClr val="tx1"/>
            </a:solidFill>
          </a:ln>
          <a:effectLst>
            <a:glow rad="228600">
              <a:schemeClr val="accent4">
                <a:satMod val="175000"/>
                <a:alpha val="40000"/>
              </a:schemeClr>
            </a:glow>
          </a:effectLst>
          <a:scene3d>
            <a:camera prst="orthographicFront"/>
            <a:lightRig rig="threePt" dir="t"/>
          </a:scene3d>
          <a:sp3d>
            <a:bevelT w="165100" prst="coolSlant"/>
          </a:sp3d>
        </p:spPr>
        <p:txBody>
          <a:bodyPr wrap="square" rtlCol="0">
            <a:spAutoFit/>
          </a:bodyPr>
          <a:lstStyle/>
          <a:p>
            <a:r>
              <a:rPr lang="es-419" dirty="0">
                <a:latin typeface="Times New Roman" panose="02020603050405020304" pitchFamily="18" charset="0"/>
                <a:cs typeface="Times New Roman" panose="02020603050405020304" pitchFamily="18" charset="0"/>
              </a:rPr>
              <a:t>CONCAT es una función de cadena compatible con </a:t>
            </a:r>
            <a:r>
              <a:rPr lang="es-419" dirty="0" err="1">
                <a:latin typeface="Times New Roman" panose="02020603050405020304" pitchFamily="18" charset="0"/>
                <a:cs typeface="Times New Roman" panose="02020603050405020304" pitchFamily="18" charset="0"/>
              </a:rPr>
              <a:t>MySQL</a:t>
            </a:r>
            <a:r>
              <a:rPr lang="es-419" dirty="0">
                <a:latin typeface="Times New Roman" panose="02020603050405020304" pitchFamily="18" charset="0"/>
                <a:cs typeface="Times New Roman" panose="02020603050405020304" pitchFamily="18" charset="0"/>
              </a:rPr>
              <a:t> para combinar o unir dos o más cadenas y devolverlas como un solo valor. El nombre CONCAT proviene del verbo concatenación, que significa unir 2 o más entidades juntas.</a:t>
            </a:r>
            <a:endParaRPr lang="es-419" dirty="0">
              <a:latin typeface="Times New Roman" panose="02020603050405020304" pitchFamily="18" charset="0"/>
              <a:cs typeface="Times New Roman" panose="02020603050405020304" pitchFamily="18" charset="0"/>
            </a:endParaRPr>
          </a:p>
        </p:txBody>
      </p:sp>
      <p:sp>
        <p:nvSpPr>
          <p:cNvPr id="9" name="CuadroTexto 8"/>
          <p:cNvSpPr txBox="1"/>
          <p:nvPr/>
        </p:nvSpPr>
        <p:spPr>
          <a:xfrm>
            <a:off x="6326721" y="3748216"/>
            <a:ext cx="2800803" cy="3000821"/>
          </a:xfrm>
          <a:prstGeom prst="rect">
            <a:avLst/>
          </a:prstGeom>
          <a:solidFill>
            <a:schemeClr val="accent6">
              <a:lumMod val="40000"/>
              <a:lumOff val="60000"/>
            </a:schemeClr>
          </a:solidFill>
          <a:ln>
            <a:solidFill>
              <a:schemeClr val="tx1"/>
            </a:solidFill>
          </a:ln>
          <a:effectLst>
            <a:glow rad="63500">
              <a:schemeClr val="accent1">
                <a:satMod val="175000"/>
                <a:alpha val="40000"/>
              </a:schemeClr>
            </a:glow>
          </a:effectLst>
          <a:scene3d>
            <a:camera prst="orthographicFront"/>
            <a:lightRig rig="threePt" dir="t"/>
          </a:scene3d>
          <a:sp3d>
            <a:bevelT/>
          </a:sp3d>
        </p:spPr>
        <p:txBody>
          <a:bodyPr wrap="square" rtlCol="0">
            <a:spAutoFit/>
          </a:bodyPr>
          <a:lstStyle/>
          <a:p>
            <a:r>
              <a:rPr lang="es-419" sz="900" b="1" dirty="0" err="1">
                <a:effectLst>
                  <a:outerShdw blurRad="38100" dist="38100" dir="2700000" algn="tl">
                    <a:srgbClr val="000000">
                      <a:alpha val="43137"/>
                    </a:srgbClr>
                  </a:outerShdw>
                </a:effectLst>
              </a:rPr>
              <a:t>create</a:t>
            </a:r>
            <a:r>
              <a:rPr lang="es-419" sz="900" b="1" dirty="0">
                <a:effectLst>
                  <a:outerShdw blurRad="38100" dist="38100" dir="2700000" algn="tl">
                    <a:srgbClr val="000000">
                      <a:alpha val="43137"/>
                    </a:srgbClr>
                  </a:outerShdw>
                </a:effectLst>
              </a:rPr>
              <a:t> </a:t>
            </a:r>
            <a:r>
              <a:rPr lang="es-419" sz="900" b="1" dirty="0" err="1">
                <a:effectLst>
                  <a:outerShdw blurRad="38100" dist="38100" dir="2700000" algn="tl">
                    <a:srgbClr val="000000">
                      <a:alpha val="43137"/>
                    </a:srgbClr>
                  </a:outerShdw>
                </a:effectLst>
              </a:rPr>
              <a:t>or</a:t>
            </a:r>
            <a:r>
              <a:rPr lang="es-419" sz="900" b="1" dirty="0">
                <a:effectLst>
                  <a:outerShdw blurRad="38100" dist="38100" dir="2700000" algn="tl">
                    <a:srgbClr val="000000">
                      <a:alpha val="43137"/>
                    </a:srgbClr>
                  </a:outerShdw>
                </a:effectLst>
              </a:rPr>
              <a:t> </a:t>
            </a:r>
            <a:r>
              <a:rPr lang="es-419" sz="900" b="1" dirty="0" err="1">
                <a:effectLst>
                  <a:outerShdw blurRad="38100" dist="38100" dir="2700000" algn="tl">
                    <a:srgbClr val="000000">
                      <a:alpha val="43137"/>
                    </a:srgbClr>
                  </a:outerShdw>
                </a:effectLst>
              </a:rPr>
              <a:t>replace</a:t>
            </a:r>
            <a:r>
              <a:rPr lang="es-419" sz="900" b="1" dirty="0">
                <a:effectLst>
                  <a:outerShdw blurRad="38100" dist="38100" dir="2700000" algn="tl">
                    <a:srgbClr val="000000">
                      <a:alpha val="43137"/>
                    </a:srgbClr>
                  </a:outerShdw>
                </a:effectLst>
              </a:rPr>
              <a:t> </a:t>
            </a:r>
            <a:r>
              <a:rPr lang="es-419" sz="900" b="1" dirty="0" err="1">
                <a:effectLst>
                  <a:outerShdw blurRad="38100" dist="38100" dir="2700000" algn="tl">
                    <a:srgbClr val="000000">
                      <a:alpha val="43137"/>
                    </a:srgbClr>
                  </a:outerShdw>
                </a:effectLst>
              </a:rPr>
              <a:t>function</a:t>
            </a:r>
            <a:r>
              <a:rPr lang="es-419" sz="900" b="1" dirty="0">
                <a:effectLst>
                  <a:outerShdw blurRad="38100" dist="38100" dir="2700000" algn="tl">
                    <a:srgbClr val="000000">
                      <a:alpha val="43137"/>
                    </a:srgbClr>
                  </a:outerShdw>
                </a:effectLst>
              </a:rPr>
              <a:t> </a:t>
            </a:r>
            <a:r>
              <a:rPr lang="es-419" sz="900" b="1" dirty="0" err="1">
                <a:effectLst>
                  <a:outerShdw blurRad="38100" dist="38100" dir="2700000" algn="tl">
                    <a:srgbClr val="000000">
                      <a:alpha val="43137"/>
                    </a:srgbClr>
                  </a:outerShdw>
                </a:effectLst>
              </a:rPr>
              <a:t>manejoDeLoop</a:t>
            </a:r>
            <a:r>
              <a:rPr lang="es-419" sz="900" b="1" dirty="0">
                <a:effectLst>
                  <a:outerShdw blurRad="38100" dist="38100" dir="2700000" algn="tl">
                    <a:srgbClr val="000000">
                      <a:alpha val="43137"/>
                    </a:srgbClr>
                  </a:outerShdw>
                </a:effectLst>
              </a:rPr>
              <a:t>(limite </a:t>
            </a:r>
            <a:r>
              <a:rPr lang="es-419" sz="900" b="1" dirty="0" err="1">
                <a:effectLst>
                  <a:outerShdw blurRad="38100" dist="38100" dir="2700000" algn="tl">
                    <a:srgbClr val="000000">
                      <a:alpha val="43137"/>
                    </a:srgbClr>
                  </a:outerShdw>
                </a:effectLst>
              </a:rPr>
              <a:t>int</a:t>
            </a:r>
            <a:r>
              <a:rPr lang="es-419" sz="900" b="1" dirty="0">
                <a:effectLst>
                  <a:outerShdw blurRad="38100" dist="38100" dir="2700000" algn="tl">
                    <a:srgbClr val="000000">
                      <a:alpha val="43137"/>
                    </a:srgbClr>
                  </a:outerShdw>
                </a:effectLst>
              </a:rPr>
              <a:t>)</a:t>
            </a:r>
          </a:p>
          <a:p>
            <a:r>
              <a:rPr lang="es-419" sz="900" b="1" dirty="0">
                <a:effectLst>
                  <a:outerShdw blurRad="38100" dist="38100" dir="2700000" algn="tl">
                    <a:srgbClr val="000000">
                      <a:alpha val="43137"/>
                    </a:srgbClr>
                  </a:outerShdw>
                </a:effectLst>
              </a:rPr>
              <a:t>  </a:t>
            </a:r>
            <a:r>
              <a:rPr lang="es-419" sz="900" b="1" dirty="0" err="1">
                <a:effectLst>
                  <a:outerShdw blurRad="38100" dist="38100" dir="2700000" algn="tl">
                    <a:srgbClr val="000000">
                      <a:alpha val="43137"/>
                    </a:srgbClr>
                  </a:outerShdw>
                </a:effectLst>
              </a:rPr>
              <a:t>returns</a:t>
            </a:r>
            <a:r>
              <a:rPr lang="es-419" sz="900" b="1" dirty="0">
                <a:effectLst>
                  <a:outerShdw blurRad="38100" dist="38100" dir="2700000" algn="tl">
                    <a:srgbClr val="000000">
                      <a:alpha val="43137"/>
                    </a:srgbClr>
                  </a:outerShdw>
                </a:effectLst>
              </a:rPr>
              <a:t> </a:t>
            </a:r>
            <a:r>
              <a:rPr lang="es-419" sz="900" b="1" dirty="0" err="1">
                <a:effectLst>
                  <a:outerShdw blurRad="38100" dist="38100" dir="2700000" algn="tl">
                    <a:srgbClr val="000000">
                      <a:alpha val="43137"/>
                    </a:srgbClr>
                  </a:outerShdw>
                </a:effectLst>
              </a:rPr>
              <a:t>text</a:t>
            </a:r>
            <a:endParaRPr lang="es-419" sz="900" b="1" dirty="0">
              <a:effectLst>
                <a:outerShdw blurRad="38100" dist="38100" dir="2700000" algn="tl">
                  <a:srgbClr val="000000">
                    <a:alpha val="43137"/>
                  </a:srgbClr>
                </a:outerShdw>
              </a:effectLst>
            </a:endParaRPr>
          </a:p>
          <a:p>
            <a:r>
              <a:rPr lang="es-419" sz="900" b="1" dirty="0">
                <a:effectLst>
                  <a:outerShdw blurRad="38100" dist="38100" dir="2700000" algn="tl">
                    <a:srgbClr val="000000">
                      <a:alpha val="43137"/>
                    </a:srgbClr>
                  </a:outerShdw>
                </a:effectLst>
              </a:rPr>
              <a:t>  </a:t>
            </a:r>
            <a:r>
              <a:rPr lang="es-419" sz="900" b="1" dirty="0" err="1">
                <a:effectLst>
                  <a:outerShdw blurRad="38100" dist="38100" dir="2700000" algn="tl">
                    <a:srgbClr val="000000">
                      <a:alpha val="43137"/>
                    </a:srgbClr>
                  </a:outerShdw>
                </a:effectLst>
              </a:rPr>
              <a:t>begin</a:t>
            </a:r>
            <a:endParaRPr lang="es-419" sz="900" b="1" dirty="0">
              <a:effectLst>
                <a:outerShdw blurRad="38100" dist="38100" dir="2700000" algn="tl">
                  <a:srgbClr val="000000">
                    <a:alpha val="43137"/>
                  </a:srgbClr>
                </a:outerShdw>
              </a:effectLst>
            </a:endParaRPr>
          </a:p>
          <a:p>
            <a:r>
              <a:rPr lang="es-419" sz="900" b="1" dirty="0">
                <a:effectLst>
                  <a:outerShdw blurRad="38100" dist="38100" dir="2700000" algn="tl">
                    <a:srgbClr val="000000">
                      <a:alpha val="43137"/>
                    </a:srgbClr>
                  </a:outerShdw>
                </a:effectLst>
              </a:rPr>
              <a:t>    declare </a:t>
            </a:r>
            <a:r>
              <a:rPr lang="es-419" sz="900" b="1" dirty="0" err="1">
                <a:effectLst>
                  <a:outerShdw blurRad="38100" dist="38100" dir="2700000" algn="tl">
                    <a:srgbClr val="000000">
                      <a:alpha val="43137"/>
                    </a:srgbClr>
                  </a:outerShdw>
                </a:effectLst>
              </a:rPr>
              <a:t>str</a:t>
            </a:r>
            <a:r>
              <a:rPr lang="es-419" sz="900" b="1" dirty="0">
                <a:effectLst>
                  <a:outerShdw blurRad="38100" dist="38100" dir="2700000" algn="tl">
                    <a:srgbClr val="000000">
                      <a:alpha val="43137"/>
                    </a:srgbClr>
                  </a:outerShdw>
                </a:effectLst>
              </a:rPr>
              <a:t> </a:t>
            </a:r>
            <a:r>
              <a:rPr lang="es-419" sz="900" b="1" dirty="0" err="1">
                <a:effectLst>
                  <a:outerShdw blurRad="38100" dist="38100" dir="2700000" algn="tl">
                    <a:srgbClr val="000000">
                      <a:alpha val="43137"/>
                    </a:srgbClr>
                  </a:outerShdw>
                </a:effectLst>
              </a:rPr>
              <a:t>text</a:t>
            </a:r>
            <a:r>
              <a:rPr lang="es-419" sz="900" b="1" dirty="0">
                <a:effectLst>
                  <a:outerShdw blurRad="38100" dist="38100" dir="2700000" algn="tl">
                    <a:srgbClr val="000000">
                      <a:alpha val="43137"/>
                    </a:srgbClr>
                  </a:outerShdw>
                </a:effectLst>
              </a:rPr>
              <a:t> default '';</a:t>
            </a:r>
          </a:p>
          <a:p>
            <a:endParaRPr lang="es-419" sz="900" b="1" dirty="0">
              <a:effectLst>
                <a:outerShdw blurRad="38100" dist="38100" dir="2700000" algn="tl">
                  <a:srgbClr val="000000">
                    <a:alpha val="43137"/>
                  </a:srgbClr>
                </a:outerShdw>
              </a:effectLst>
            </a:endParaRPr>
          </a:p>
          <a:p>
            <a:r>
              <a:rPr lang="es-419" sz="900" b="1" dirty="0">
                <a:effectLst>
                  <a:outerShdw blurRad="38100" dist="38100" dir="2700000" algn="tl">
                    <a:srgbClr val="000000">
                      <a:alpha val="43137"/>
                    </a:srgbClr>
                  </a:outerShdw>
                </a:effectLst>
              </a:rPr>
              <a:t>    </a:t>
            </a:r>
            <a:r>
              <a:rPr lang="es-419" sz="900" b="1" dirty="0" err="1">
                <a:effectLst>
                  <a:outerShdw blurRad="38100" dist="38100" dir="2700000" algn="tl">
                    <a:srgbClr val="000000">
                      <a:alpha val="43137"/>
                    </a:srgbClr>
                  </a:outerShdw>
                </a:effectLst>
              </a:rPr>
              <a:t>manejo_de_loop</a:t>
            </a:r>
            <a:r>
              <a:rPr lang="es-419" sz="900" b="1" dirty="0">
                <a:effectLst>
                  <a:outerShdw blurRad="38100" dist="38100" dir="2700000" algn="tl">
                    <a:srgbClr val="000000">
                      <a:alpha val="43137"/>
                    </a:srgbClr>
                  </a:outerShdw>
                </a:effectLst>
              </a:rPr>
              <a:t>: </a:t>
            </a:r>
            <a:r>
              <a:rPr lang="es-419" sz="900" b="1" dirty="0" err="1">
                <a:effectLst>
                  <a:outerShdw blurRad="38100" dist="38100" dir="2700000" algn="tl">
                    <a:srgbClr val="000000">
                      <a:alpha val="43137"/>
                    </a:srgbClr>
                  </a:outerShdw>
                </a:effectLst>
              </a:rPr>
              <a:t>loop</a:t>
            </a:r>
            <a:endParaRPr lang="es-419" sz="900" b="1" dirty="0">
              <a:effectLst>
                <a:outerShdw blurRad="38100" dist="38100" dir="2700000" algn="tl">
                  <a:srgbClr val="000000">
                    <a:alpha val="43137"/>
                  </a:srgbClr>
                </a:outerShdw>
              </a:effectLst>
            </a:endParaRPr>
          </a:p>
          <a:p>
            <a:r>
              <a:rPr lang="es-419" sz="900" b="1" dirty="0">
                <a:effectLst>
                  <a:outerShdw blurRad="38100" dist="38100" dir="2700000" algn="tl">
                    <a:srgbClr val="000000">
                      <a:alpha val="43137"/>
                    </a:srgbClr>
                  </a:outerShdw>
                </a:effectLst>
              </a:rPr>
              <a:t>      </a:t>
            </a:r>
            <a:r>
              <a:rPr lang="es-419" sz="900" b="1" dirty="0" err="1">
                <a:effectLst>
                  <a:outerShdw blurRad="38100" dist="38100" dir="2700000" algn="tl">
                    <a:srgbClr val="000000">
                      <a:alpha val="43137"/>
                    </a:srgbClr>
                  </a:outerShdw>
                </a:effectLst>
              </a:rPr>
              <a:t>if</a:t>
            </a:r>
            <a:r>
              <a:rPr lang="es-419" sz="900" b="1" dirty="0">
                <a:effectLst>
                  <a:outerShdw blurRad="38100" dist="38100" dir="2700000" algn="tl">
                    <a:srgbClr val="000000">
                      <a:alpha val="43137"/>
                    </a:srgbClr>
                  </a:outerShdw>
                </a:effectLst>
              </a:rPr>
              <a:t> limite &lt; 0</a:t>
            </a:r>
          </a:p>
          <a:p>
            <a:r>
              <a:rPr lang="es-419" sz="900" b="1" dirty="0">
                <a:effectLst>
                  <a:outerShdw blurRad="38100" dist="38100" dir="2700000" algn="tl">
                    <a:srgbClr val="000000">
                      <a:alpha val="43137"/>
                    </a:srgbClr>
                  </a:outerShdw>
                </a:effectLst>
              </a:rPr>
              <a:t>      </a:t>
            </a:r>
            <a:r>
              <a:rPr lang="es-419" sz="900" b="1" dirty="0" err="1">
                <a:effectLst>
                  <a:outerShdw blurRad="38100" dist="38100" dir="2700000" algn="tl">
                    <a:srgbClr val="000000">
                      <a:alpha val="43137"/>
                    </a:srgbClr>
                  </a:outerShdw>
                </a:effectLst>
              </a:rPr>
              <a:t>then</a:t>
            </a:r>
            <a:endParaRPr lang="es-419" sz="900" b="1" dirty="0">
              <a:effectLst>
                <a:outerShdw blurRad="38100" dist="38100" dir="2700000" algn="tl">
                  <a:srgbClr val="000000">
                    <a:alpha val="43137"/>
                  </a:srgbClr>
                </a:outerShdw>
              </a:effectLst>
            </a:endParaRPr>
          </a:p>
          <a:p>
            <a:r>
              <a:rPr lang="es-419" sz="900" b="1" dirty="0">
                <a:effectLst>
                  <a:outerShdw blurRad="38100" dist="38100" dir="2700000" algn="tl">
                    <a:srgbClr val="000000">
                      <a:alpha val="43137"/>
                    </a:srgbClr>
                  </a:outerShdw>
                </a:effectLst>
              </a:rPr>
              <a:t>        </a:t>
            </a:r>
            <a:r>
              <a:rPr lang="es-419" sz="900" b="1" dirty="0" err="1">
                <a:effectLst>
                  <a:outerShdw blurRad="38100" dist="38100" dir="2700000" algn="tl">
                    <a:srgbClr val="000000">
                      <a:alpha val="43137"/>
                    </a:srgbClr>
                  </a:outerShdw>
                </a:effectLst>
              </a:rPr>
              <a:t>leave</a:t>
            </a:r>
            <a:r>
              <a:rPr lang="es-419" sz="900" b="1" dirty="0">
                <a:effectLst>
                  <a:outerShdw blurRad="38100" dist="38100" dir="2700000" algn="tl">
                    <a:srgbClr val="000000">
                      <a:alpha val="43137"/>
                    </a:srgbClr>
                  </a:outerShdw>
                </a:effectLst>
              </a:rPr>
              <a:t> </a:t>
            </a:r>
            <a:r>
              <a:rPr lang="es-419" sz="900" b="1" dirty="0" err="1">
                <a:effectLst>
                  <a:outerShdw blurRad="38100" dist="38100" dir="2700000" algn="tl">
                    <a:srgbClr val="000000">
                      <a:alpha val="43137"/>
                    </a:srgbClr>
                  </a:outerShdw>
                </a:effectLst>
              </a:rPr>
              <a:t>manejo_de_loop</a:t>
            </a:r>
            <a:r>
              <a:rPr lang="es-419" sz="900" b="1" dirty="0">
                <a:effectLst>
                  <a:outerShdw blurRad="38100" dist="38100" dir="2700000" algn="tl">
                    <a:srgbClr val="000000">
                      <a:alpha val="43137"/>
                    </a:srgbClr>
                  </a:outerShdw>
                </a:effectLst>
              </a:rPr>
              <a:t>;</a:t>
            </a:r>
          </a:p>
          <a:p>
            <a:r>
              <a:rPr lang="es-419" sz="900" b="1" dirty="0">
                <a:effectLst>
                  <a:outerShdw blurRad="38100" dist="38100" dir="2700000" algn="tl">
                    <a:srgbClr val="000000">
                      <a:alpha val="43137"/>
                    </a:srgbClr>
                  </a:outerShdw>
                </a:effectLst>
              </a:rPr>
              <a:t>      </a:t>
            </a:r>
            <a:r>
              <a:rPr lang="es-419" sz="900" b="1" dirty="0" err="1">
                <a:effectLst>
                  <a:outerShdw blurRad="38100" dist="38100" dir="2700000" algn="tl">
                    <a:srgbClr val="000000">
                      <a:alpha val="43137"/>
                    </a:srgbClr>
                  </a:outerShdw>
                </a:effectLst>
              </a:rPr>
              <a:t>end</a:t>
            </a:r>
            <a:r>
              <a:rPr lang="es-419" sz="900" b="1" dirty="0">
                <a:effectLst>
                  <a:outerShdw blurRad="38100" dist="38100" dir="2700000" algn="tl">
                    <a:srgbClr val="000000">
                      <a:alpha val="43137"/>
                    </a:srgbClr>
                  </a:outerShdw>
                </a:effectLst>
              </a:rPr>
              <a:t> </a:t>
            </a:r>
            <a:r>
              <a:rPr lang="es-419" sz="900" b="1" dirty="0" err="1">
                <a:effectLst>
                  <a:outerShdw blurRad="38100" dist="38100" dir="2700000" algn="tl">
                    <a:srgbClr val="000000">
                      <a:alpha val="43137"/>
                    </a:srgbClr>
                  </a:outerShdw>
                </a:effectLst>
              </a:rPr>
              <a:t>if</a:t>
            </a:r>
            <a:r>
              <a:rPr lang="es-419" sz="900" b="1" dirty="0">
                <a:effectLst>
                  <a:outerShdw blurRad="38100" dist="38100" dir="2700000" algn="tl">
                    <a:srgbClr val="000000">
                      <a:alpha val="43137"/>
                    </a:srgbClr>
                  </a:outerShdw>
                </a:effectLst>
              </a:rPr>
              <a:t>;</a:t>
            </a:r>
          </a:p>
          <a:p>
            <a:endParaRPr lang="es-419" sz="900" b="1" dirty="0">
              <a:effectLst>
                <a:outerShdw blurRad="38100" dist="38100" dir="2700000" algn="tl">
                  <a:srgbClr val="000000">
                    <a:alpha val="43137"/>
                  </a:srgbClr>
                </a:outerShdw>
              </a:effectLst>
            </a:endParaRPr>
          </a:p>
          <a:p>
            <a:r>
              <a:rPr lang="es-419" sz="900" b="1" dirty="0">
                <a:effectLst>
                  <a:outerShdw blurRad="38100" dist="38100" dir="2700000" algn="tl">
                    <a:srgbClr val="000000">
                      <a:alpha val="43137"/>
                    </a:srgbClr>
                  </a:outerShdw>
                </a:effectLst>
              </a:rPr>
              <a:t>      set </a:t>
            </a:r>
            <a:r>
              <a:rPr lang="es-419" sz="900" b="1" dirty="0" err="1">
                <a:effectLst>
                  <a:outerShdw blurRad="38100" dist="38100" dir="2700000" algn="tl">
                    <a:srgbClr val="000000">
                      <a:alpha val="43137"/>
                    </a:srgbClr>
                  </a:outerShdw>
                </a:effectLst>
              </a:rPr>
              <a:t>str</a:t>
            </a:r>
            <a:r>
              <a:rPr lang="es-419" sz="900" b="1" dirty="0">
                <a:effectLst>
                  <a:outerShdw blurRad="38100" dist="38100" dir="2700000" algn="tl">
                    <a:srgbClr val="000000">
                      <a:alpha val="43137"/>
                    </a:srgbClr>
                  </a:outerShdw>
                </a:effectLst>
              </a:rPr>
              <a:t> = </a:t>
            </a:r>
            <a:r>
              <a:rPr lang="es-419" sz="900" b="1" dirty="0" err="1">
                <a:effectLst>
                  <a:outerShdw blurRad="38100" dist="38100" dir="2700000" algn="tl">
                    <a:srgbClr val="000000">
                      <a:alpha val="43137"/>
                    </a:srgbClr>
                  </a:outerShdw>
                </a:effectLst>
              </a:rPr>
              <a:t>concat</a:t>
            </a:r>
            <a:r>
              <a:rPr lang="es-419" sz="900" b="1" dirty="0">
                <a:effectLst>
                  <a:outerShdw blurRad="38100" dist="38100" dir="2700000" algn="tl">
                    <a:srgbClr val="000000">
                      <a:alpha val="43137"/>
                    </a:srgbClr>
                  </a:outerShdw>
                </a:effectLst>
              </a:rPr>
              <a:t>(</a:t>
            </a:r>
            <a:r>
              <a:rPr lang="es-419" sz="900" b="1" dirty="0" err="1">
                <a:effectLst>
                  <a:outerShdw blurRad="38100" dist="38100" dir="2700000" algn="tl">
                    <a:srgbClr val="000000">
                      <a:alpha val="43137"/>
                    </a:srgbClr>
                  </a:outerShdw>
                </a:effectLst>
              </a:rPr>
              <a:t>str</a:t>
            </a:r>
            <a:r>
              <a:rPr lang="es-419" sz="900" b="1" dirty="0">
                <a:effectLst>
                  <a:outerShdw blurRad="38100" dist="38100" dir="2700000" algn="tl">
                    <a:srgbClr val="000000">
                      <a:alpha val="43137"/>
                    </a:srgbClr>
                  </a:outerShdw>
                </a:effectLst>
              </a:rPr>
              <a:t>, limite, ', ');</a:t>
            </a:r>
          </a:p>
          <a:p>
            <a:r>
              <a:rPr lang="es-419" sz="900" b="1" dirty="0">
                <a:effectLst>
                  <a:outerShdw blurRad="38100" dist="38100" dir="2700000" algn="tl">
                    <a:srgbClr val="000000">
                      <a:alpha val="43137"/>
                    </a:srgbClr>
                  </a:outerShdw>
                </a:effectLst>
              </a:rPr>
              <a:t>      set limite = limite - 1;</a:t>
            </a:r>
          </a:p>
          <a:p>
            <a:endParaRPr lang="es-419" sz="900" b="1" dirty="0">
              <a:effectLst>
                <a:outerShdw blurRad="38100" dist="38100" dir="2700000" algn="tl">
                  <a:srgbClr val="000000">
                    <a:alpha val="43137"/>
                  </a:srgbClr>
                </a:outerShdw>
              </a:effectLst>
            </a:endParaRPr>
          </a:p>
          <a:p>
            <a:r>
              <a:rPr lang="es-419" sz="900" b="1" dirty="0">
                <a:effectLst>
                  <a:outerShdw blurRad="38100" dist="38100" dir="2700000" algn="tl">
                    <a:srgbClr val="000000">
                      <a:alpha val="43137"/>
                    </a:srgbClr>
                  </a:outerShdw>
                </a:effectLst>
              </a:rPr>
              <a:t>      </a:t>
            </a:r>
            <a:r>
              <a:rPr lang="es-419" sz="900" b="1" dirty="0" err="1">
                <a:effectLst>
                  <a:outerShdw blurRad="38100" dist="38100" dir="2700000" algn="tl">
                    <a:srgbClr val="000000">
                      <a:alpha val="43137"/>
                    </a:srgbClr>
                  </a:outerShdw>
                </a:effectLst>
              </a:rPr>
              <a:t>iterate</a:t>
            </a:r>
            <a:r>
              <a:rPr lang="es-419" sz="900" b="1" dirty="0">
                <a:effectLst>
                  <a:outerShdw blurRad="38100" dist="38100" dir="2700000" algn="tl">
                    <a:srgbClr val="000000">
                      <a:alpha val="43137"/>
                    </a:srgbClr>
                  </a:outerShdw>
                </a:effectLst>
              </a:rPr>
              <a:t> </a:t>
            </a:r>
            <a:r>
              <a:rPr lang="es-419" sz="900" b="1" dirty="0" err="1">
                <a:effectLst>
                  <a:outerShdw blurRad="38100" dist="38100" dir="2700000" algn="tl">
                    <a:srgbClr val="000000">
                      <a:alpha val="43137"/>
                    </a:srgbClr>
                  </a:outerShdw>
                </a:effectLst>
              </a:rPr>
              <a:t>manejo_de_loop</a:t>
            </a:r>
            <a:r>
              <a:rPr lang="es-419" sz="900" b="1" dirty="0">
                <a:effectLst>
                  <a:outerShdw blurRad="38100" dist="38100" dir="2700000" algn="tl">
                    <a:srgbClr val="000000">
                      <a:alpha val="43137"/>
                    </a:srgbClr>
                  </a:outerShdw>
                </a:effectLst>
              </a:rPr>
              <a:t>;</a:t>
            </a:r>
          </a:p>
          <a:p>
            <a:r>
              <a:rPr lang="es-419" sz="900" b="1" dirty="0">
                <a:effectLst>
                  <a:outerShdw blurRad="38100" dist="38100" dir="2700000" algn="tl">
                    <a:srgbClr val="000000">
                      <a:alpha val="43137"/>
                    </a:srgbClr>
                  </a:outerShdw>
                </a:effectLst>
              </a:rPr>
              <a:t>    </a:t>
            </a:r>
            <a:r>
              <a:rPr lang="es-419" sz="900" b="1" dirty="0" err="1">
                <a:effectLst>
                  <a:outerShdw blurRad="38100" dist="38100" dir="2700000" algn="tl">
                    <a:srgbClr val="000000">
                      <a:alpha val="43137"/>
                    </a:srgbClr>
                  </a:outerShdw>
                </a:effectLst>
              </a:rPr>
              <a:t>end</a:t>
            </a:r>
            <a:r>
              <a:rPr lang="es-419" sz="900" b="1" dirty="0">
                <a:effectLst>
                  <a:outerShdw blurRad="38100" dist="38100" dir="2700000" algn="tl">
                    <a:srgbClr val="000000">
                      <a:alpha val="43137"/>
                    </a:srgbClr>
                  </a:outerShdw>
                </a:effectLst>
              </a:rPr>
              <a:t> </a:t>
            </a:r>
            <a:r>
              <a:rPr lang="es-419" sz="900" b="1" dirty="0" err="1">
                <a:effectLst>
                  <a:outerShdw blurRad="38100" dist="38100" dir="2700000" algn="tl">
                    <a:srgbClr val="000000">
                      <a:alpha val="43137"/>
                    </a:srgbClr>
                  </a:outerShdw>
                </a:effectLst>
              </a:rPr>
              <a:t>loop</a:t>
            </a:r>
            <a:r>
              <a:rPr lang="es-419" sz="900" b="1" dirty="0">
                <a:effectLst>
                  <a:outerShdw blurRad="38100" dist="38100" dir="2700000" algn="tl">
                    <a:srgbClr val="000000">
                      <a:alpha val="43137"/>
                    </a:srgbClr>
                  </a:outerShdw>
                </a:effectLst>
              </a:rPr>
              <a:t>;</a:t>
            </a:r>
          </a:p>
          <a:p>
            <a:endParaRPr lang="es-419" sz="900" b="1" dirty="0">
              <a:effectLst>
                <a:outerShdw blurRad="38100" dist="38100" dir="2700000" algn="tl">
                  <a:srgbClr val="000000">
                    <a:alpha val="43137"/>
                  </a:srgbClr>
                </a:outerShdw>
              </a:effectLst>
            </a:endParaRPr>
          </a:p>
          <a:p>
            <a:r>
              <a:rPr lang="es-419" sz="900" b="1" dirty="0">
                <a:effectLst>
                  <a:outerShdw blurRad="38100" dist="38100" dir="2700000" algn="tl">
                    <a:srgbClr val="000000">
                      <a:alpha val="43137"/>
                    </a:srgbClr>
                  </a:outerShdw>
                </a:effectLst>
              </a:rPr>
              <a:t>    </a:t>
            </a:r>
            <a:r>
              <a:rPr lang="es-419" sz="900" b="1" dirty="0" err="1">
                <a:effectLst>
                  <a:outerShdw blurRad="38100" dist="38100" dir="2700000" algn="tl">
                    <a:srgbClr val="000000">
                      <a:alpha val="43137"/>
                    </a:srgbClr>
                  </a:outerShdw>
                </a:effectLst>
              </a:rPr>
              <a:t>return</a:t>
            </a:r>
            <a:r>
              <a:rPr lang="es-419" sz="900" b="1" dirty="0">
                <a:effectLst>
                  <a:outerShdw blurRad="38100" dist="38100" dir="2700000" algn="tl">
                    <a:srgbClr val="000000">
                      <a:alpha val="43137"/>
                    </a:srgbClr>
                  </a:outerShdw>
                </a:effectLst>
              </a:rPr>
              <a:t> </a:t>
            </a:r>
            <a:r>
              <a:rPr lang="es-419" sz="900" b="1" dirty="0" err="1">
                <a:effectLst>
                  <a:outerShdw blurRad="38100" dist="38100" dir="2700000" algn="tl">
                    <a:srgbClr val="000000">
                      <a:alpha val="43137"/>
                    </a:srgbClr>
                  </a:outerShdw>
                </a:effectLst>
              </a:rPr>
              <a:t>str</a:t>
            </a:r>
            <a:r>
              <a:rPr lang="es-419" sz="900" b="1" dirty="0">
                <a:effectLst>
                  <a:outerShdw blurRad="38100" dist="38100" dir="2700000" algn="tl">
                    <a:srgbClr val="000000">
                      <a:alpha val="43137"/>
                    </a:srgbClr>
                  </a:outerShdw>
                </a:effectLst>
              </a:rPr>
              <a:t>;</a:t>
            </a:r>
          </a:p>
          <a:p>
            <a:r>
              <a:rPr lang="es-419" sz="900" b="1" dirty="0">
                <a:effectLst>
                  <a:outerShdw blurRad="38100" dist="38100" dir="2700000" algn="tl">
                    <a:srgbClr val="000000">
                      <a:alpha val="43137"/>
                    </a:srgbClr>
                  </a:outerShdw>
                </a:effectLst>
              </a:rPr>
              <a:t>  </a:t>
            </a:r>
            <a:r>
              <a:rPr lang="es-419" sz="900" b="1" dirty="0" err="1">
                <a:effectLst>
                  <a:outerShdw blurRad="38100" dist="38100" dir="2700000" algn="tl">
                    <a:srgbClr val="000000">
                      <a:alpha val="43137"/>
                    </a:srgbClr>
                  </a:outerShdw>
                </a:effectLst>
              </a:rPr>
              <a:t>end</a:t>
            </a:r>
            <a:r>
              <a:rPr lang="es-419" sz="900" b="1" dirty="0">
                <a:effectLst>
                  <a:outerShdw blurRad="38100" dist="38100" dir="2700000" algn="tl">
                    <a:srgbClr val="000000">
                      <a:alpha val="43137"/>
                    </a:srgbClr>
                  </a:outerShdw>
                </a:effectLst>
              </a:rPr>
              <a:t>;</a:t>
            </a:r>
          </a:p>
          <a:p>
            <a:endParaRPr lang="es-419" sz="900" b="1" dirty="0">
              <a:effectLst>
                <a:outerShdw blurRad="38100" dist="38100" dir="2700000" algn="tl">
                  <a:srgbClr val="000000">
                    <a:alpha val="43137"/>
                  </a:srgbClr>
                </a:outerShdw>
              </a:effectLst>
            </a:endParaRPr>
          </a:p>
          <a:p>
            <a:r>
              <a:rPr lang="es-419" sz="900" b="1" dirty="0" err="1">
                <a:effectLst>
                  <a:outerShdw blurRad="38100" dist="38100" dir="2700000" algn="tl">
                    <a:srgbClr val="000000">
                      <a:alpha val="43137"/>
                    </a:srgbClr>
                  </a:outerShdw>
                </a:effectLst>
              </a:rPr>
              <a:t>select</a:t>
            </a:r>
            <a:r>
              <a:rPr lang="es-419" sz="900" b="1" dirty="0">
                <a:effectLst>
                  <a:outerShdw blurRad="38100" dist="38100" dir="2700000" algn="tl">
                    <a:srgbClr val="000000">
                      <a:alpha val="43137"/>
                    </a:srgbClr>
                  </a:outerShdw>
                </a:effectLst>
              </a:rPr>
              <a:t> </a:t>
            </a:r>
            <a:r>
              <a:rPr lang="es-419" sz="900" b="1" dirty="0" err="1">
                <a:effectLst>
                  <a:outerShdw blurRad="38100" dist="38100" dir="2700000" algn="tl">
                    <a:srgbClr val="000000">
                      <a:alpha val="43137"/>
                    </a:srgbClr>
                  </a:outerShdw>
                </a:effectLst>
              </a:rPr>
              <a:t>manejoDeLoop</a:t>
            </a:r>
            <a:r>
              <a:rPr lang="es-419" sz="900" b="1" dirty="0">
                <a:effectLst>
                  <a:outerShdw blurRad="38100" dist="38100" dir="2700000" algn="tl">
                    <a:srgbClr val="000000">
                      <a:alpha val="43137"/>
                    </a:srgbClr>
                  </a:outerShdw>
                </a:effectLst>
              </a:rPr>
              <a:t>(10);</a:t>
            </a:r>
          </a:p>
        </p:txBody>
      </p:sp>
    </p:spTree>
    <p:extLst>
      <p:ext uri="{BB962C8B-B14F-4D97-AF65-F5344CB8AC3E}">
        <p14:creationId xmlns:p14="http://schemas.microsoft.com/office/powerpoint/2010/main" val="21926069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192000" cy="6857999"/>
          </a:xfrm>
          <a:prstGeom prst="rect">
            <a:avLst/>
          </a:prstGeom>
        </p:spPr>
      </p:pic>
      <p:sp>
        <p:nvSpPr>
          <p:cNvPr id="3" name="Rectángulo 2"/>
          <p:cNvSpPr/>
          <p:nvPr/>
        </p:nvSpPr>
        <p:spPr>
          <a:xfrm>
            <a:off x="197709" y="248752"/>
            <a:ext cx="11796583" cy="2308324"/>
          </a:xfrm>
          <a:prstGeom prst="rect">
            <a:avLst/>
          </a:prstGeom>
          <a:solidFill>
            <a:schemeClr val="accent5">
              <a:lumMod val="40000"/>
              <a:lumOff val="60000"/>
            </a:schemeClr>
          </a:solidFill>
          <a:ln>
            <a:solidFill>
              <a:schemeClr val="tx1"/>
            </a:solidFill>
          </a:ln>
          <a:effectLst>
            <a:glow rad="228600">
              <a:schemeClr val="accent2">
                <a:satMod val="175000"/>
                <a:alpha val="40000"/>
              </a:schemeClr>
            </a:glow>
            <a:innerShdw blurRad="63500" dist="50800" dir="18900000">
              <a:prstClr val="black">
                <a:alpha val="50000"/>
              </a:prstClr>
            </a:innerShdw>
          </a:effectLst>
          <a:scene3d>
            <a:camera prst="orthographicFront"/>
            <a:lightRig rig="threePt" dir="t"/>
          </a:scene3d>
          <a:sp3d>
            <a:bevelT w="165100" prst="coolSlant"/>
          </a:sp3d>
        </p:spPr>
        <p:txBody>
          <a:bodyPr wrap="square" lIns="91440" tIns="45720" rIns="91440" bIns="45720">
            <a:spAutoFit/>
          </a:bodyPr>
          <a:lstStyle/>
          <a:p>
            <a:r>
              <a:rPr lang="es-419" sz="24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6. Para qué sirve la función SUBSTRING </a:t>
            </a:r>
            <a:r>
              <a:rPr lang="es-419" sz="24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y como </a:t>
            </a:r>
            <a:r>
              <a:rPr lang="es-419" sz="24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funciona en MYSQL</a:t>
            </a:r>
          </a:p>
          <a:p>
            <a:r>
              <a:rPr lang="es-419" sz="24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 ¿Crear una función que muestre el uso de las función SUBSTRING?</a:t>
            </a:r>
          </a:p>
          <a:p>
            <a:r>
              <a:rPr lang="es-419" sz="24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 La función recibe un nombre completo.</a:t>
            </a:r>
          </a:p>
          <a:p>
            <a:r>
              <a:rPr lang="es-419" sz="24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 INPUT: Ximena Condori Mar</a:t>
            </a:r>
          </a:p>
          <a:p>
            <a:r>
              <a:rPr lang="es-419" sz="24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 La función solo retorna el nombre.</a:t>
            </a:r>
          </a:p>
          <a:p>
            <a:r>
              <a:rPr lang="es-419" sz="24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 OUTPUT: Ximena</a:t>
            </a:r>
            <a:endParaRPr lang="es-419" sz="24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endParaRPr>
          </a:p>
        </p:txBody>
      </p:sp>
      <p:sp>
        <p:nvSpPr>
          <p:cNvPr id="4" name="CuadroTexto 3"/>
          <p:cNvSpPr txBox="1"/>
          <p:nvPr/>
        </p:nvSpPr>
        <p:spPr>
          <a:xfrm>
            <a:off x="197709" y="2805828"/>
            <a:ext cx="5980670" cy="1477328"/>
          </a:xfrm>
          <a:prstGeom prst="rect">
            <a:avLst/>
          </a:prstGeom>
          <a:solidFill>
            <a:schemeClr val="accent1">
              <a:lumMod val="75000"/>
            </a:schemeClr>
          </a:solidFill>
          <a:ln>
            <a:solidFill>
              <a:schemeClr val="tx1"/>
            </a:solidFill>
          </a:ln>
          <a:effectLst>
            <a:glow rad="228600">
              <a:schemeClr val="accent2">
                <a:satMod val="175000"/>
                <a:alpha val="40000"/>
              </a:schemeClr>
            </a:glow>
          </a:effectLst>
          <a:scene3d>
            <a:camera prst="orthographicFront"/>
            <a:lightRig rig="threePt" dir="t"/>
          </a:scene3d>
          <a:sp3d>
            <a:bevelT w="165100" prst="coolSlant"/>
          </a:sp3d>
        </p:spPr>
        <p:txBody>
          <a:bodyPr wrap="square" rtlCol="0">
            <a:spAutoFit/>
          </a:bodyPr>
          <a:lstStyle/>
          <a:p>
            <a:r>
              <a:rPr lang="es-419" b="1" dirty="0"/>
              <a:t>La función de </a:t>
            </a:r>
            <a:r>
              <a:rPr lang="es-419" b="1" dirty="0" err="1"/>
              <a:t>subcadena</a:t>
            </a:r>
            <a:r>
              <a:rPr lang="es-419" b="1" dirty="0"/>
              <a:t> de </a:t>
            </a:r>
            <a:r>
              <a:rPr lang="es-419" b="1" dirty="0" err="1"/>
              <a:t>MySQL</a:t>
            </a:r>
            <a:r>
              <a:rPr lang="es-419" b="1" dirty="0"/>
              <a:t> se utiliza para extraer una </a:t>
            </a:r>
            <a:r>
              <a:rPr lang="es-419" b="1" dirty="0" err="1"/>
              <a:t>subcadena</a:t>
            </a:r>
            <a:r>
              <a:rPr lang="es-419" b="1" dirty="0"/>
              <a:t> o una parte de la cadena contra la cadena de entrada. Como sugiere el nombre, la función </a:t>
            </a:r>
            <a:r>
              <a:rPr lang="es-419" b="1" dirty="0" err="1"/>
              <a:t>Substring</a:t>
            </a:r>
            <a:r>
              <a:rPr lang="es-419" b="1" dirty="0"/>
              <a:t> opera en una cadena de entrada y devuelve una </a:t>
            </a:r>
            <a:r>
              <a:rPr lang="es-419" b="1" dirty="0" err="1"/>
              <a:t>subcadena</a:t>
            </a:r>
            <a:r>
              <a:rPr lang="es-419" b="1" dirty="0"/>
              <a:t> más pequeña contra las opciones especificadas.</a:t>
            </a:r>
          </a:p>
        </p:txBody>
      </p:sp>
      <p:sp>
        <p:nvSpPr>
          <p:cNvPr id="5" name="CuadroTexto 4"/>
          <p:cNvSpPr txBox="1"/>
          <p:nvPr/>
        </p:nvSpPr>
        <p:spPr>
          <a:xfrm>
            <a:off x="7265772" y="2722378"/>
            <a:ext cx="3682313" cy="3970318"/>
          </a:xfrm>
          <a:prstGeom prst="rect">
            <a:avLst/>
          </a:prstGeom>
          <a:solidFill>
            <a:srgbClr val="00B0F0"/>
          </a:solidFill>
          <a:ln>
            <a:solidFill>
              <a:schemeClr val="tx1"/>
            </a:solidFill>
          </a:ln>
          <a:effectLst>
            <a:glow rad="139700">
              <a:schemeClr val="accent5">
                <a:satMod val="175000"/>
                <a:alpha val="40000"/>
              </a:schemeClr>
            </a:glow>
          </a:effectLst>
          <a:scene3d>
            <a:camera prst="orthographicFront"/>
            <a:lightRig rig="threePt" dir="t"/>
          </a:scene3d>
          <a:sp3d>
            <a:bevelT/>
          </a:sp3d>
        </p:spPr>
        <p:txBody>
          <a:bodyPr wrap="square" rtlCol="0">
            <a:spAutoFit/>
          </a:bodyPr>
          <a:lstStyle/>
          <a:p>
            <a:r>
              <a:rPr lang="es-419" sz="1400" b="1" dirty="0" err="1">
                <a:effectLst>
                  <a:outerShdw blurRad="38100" dist="38100" dir="2700000" algn="tl">
                    <a:srgbClr val="000000">
                      <a:alpha val="43137"/>
                    </a:srgbClr>
                  </a:outerShdw>
                </a:effectLst>
              </a:rPr>
              <a:t>create</a:t>
            </a:r>
            <a:r>
              <a:rPr lang="es-419" sz="1400" b="1" dirty="0">
                <a:effectLst>
                  <a:outerShdw blurRad="38100" dist="38100" dir="2700000" algn="tl">
                    <a:srgbClr val="000000">
                      <a:alpha val="43137"/>
                    </a:srgbClr>
                  </a:outerShdw>
                </a:effectLst>
              </a:rPr>
              <a:t> </a:t>
            </a:r>
            <a:r>
              <a:rPr lang="es-419" sz="1400" b="1" dirty="0" err="1">
                <a:effectLst>
                  <a:outerShdw blurRad="38100" dist="38100" dir="2700000" algn="tl">
                    <a:srgbClr val="000000">
                      <a:alpha val="43137"/>
                    </a:srgbClr>
                  </a:outerShdw>
                </a:effectLst>
              </a:rPr>
              <a:t>function</a:t>
            </a:r>
            <a:r>
              <a:rPr lang="es-419" sz="1400" b="1" dirty="0">
                <a:effectLst>
                  <a:outerShdw blurRad="38100" dist="38100" dir="2700000" algn="tl">
                    <a:srgbClr val="000000">
                      <a:alpha val="43137"/>
                    </a:srgbClr>
                  </a:outerShdw>
                </a:effectLst>
              </a:rPr>
              <a:t> USAR_SUBSTRING(primero VARCHAR(30))</a:t>
            </a:r>
          </a:p>
          <a:p>
            <a:r>
              <a:rPr lang="es-419" sz="1400" b="1" dirty="0" err="1">
                <a:effectLst>
                  <a:outerShdw blurRad="38100" dist="38100" dir="2700000" algn="tl">
                    <a:srgbClr val="000000">
                      <a:alpha val="43137"/>
                    </a:srgbClr>
                  </a:outerShdw>
                </a:effectLst>
              </a:rPr>
              <a:t>returns</a:t>
            </a:r>
            <a:r>
              <a:rPr lang="es-419" sz="1400" b="1" dirty="0">
                <a:effectLst>
                  <a:outerShdw blurRad="38100" dist="38100" dir="2700000" algn="tl">
                    <a:srgbClr val="000000">
                      <a:alpha val="43137"/>
                    </a:srgbClr>
                  </a:outerShdw>
                </a:effectLst>
              </a:rPr>
              <a:t> TEXT</a:t>
            </a:r>
          </a:p>
          <a:p>
            <a:r>
              <a:rPr lang="es-419" sz="1400" b="1" dirty="0">
                <a:effectLst>
                  <a:outerShdw blurRad="38100" dist="38100" dir="2700000" algn="tl">
                    <a:srgbClr val="000000">
                      <a:alpha val="43137"/>
                    </a:srgbClr>
                  </a:outerShdw>
                </a:effectLst>
              </a:rPr>
              <a:t>    </a:t>
            </a:r>
            <a:r>
              <a:rPr lang="es-419" sz="1400" b="1" dirty="0" err="1">
                <a:effectLst>
                  <a:outerShdw blurRad="38100" dist="38100" dir="2700000" algn="tl">
                    <a:srgbClr val="000000">
                      <a:alpha val="43137"/>
                    </a:srgbClr>
                  </a:outerShdw>
                </a:effectLst>
              </a:rPr>
              <a:t>begin</a:t>
            </a:r>
            <a:endParaRPr lang="es-419" sz="1400" b="1" dirty="0">
              <a:effectLst>
                <a:outerShdw blurRad="38100" dist="38100" dir="2700000" algn="tl">
                  <a:srgbClr val="000000">
                    <a:alpha val="43137"/>
                  </a:srgbClr>
                </a:outerShdw>
              </a:effectLst>
            </a:endParaRPr>
          </a:p>
          <a:p>
            <a:r>
              <a:rPr lang="es-419" sz="1400" b="1" dirty="0">
                <a:effectLst>
                  <a:outerShdw blurRad="38100" dist="38100" dir="2700000" algn="tl">
                    <a:srgbClr val="000000">
                      <a:alpha val="43137"/>
                    </a:srgbClr>
                  </a:outerShdw>
                </a:effectLst>
              </a:rPr>
              <a:t>    declare </a:t>
            </a:r>
            <a:r>
              <a:rPr lang="es-419" sz="1400" b="1" dirty="0" err="1">
                <a:effectLst>
                  <a:outerShdw blurRad="38100" dist="38100" dir="2700000" algn="tl">
                    <a:srgbClr val="000000">
                      <a:alpha val="43137"/>
                    </a:srgbClr>
                  </a:outerShdw>
                </a:effectLst>
              </a:rPr>
              <a:t>str</a:t>
            </a:r>
            <a:r>
              <a:rPr lang="es-419" sz="1400" b="1" dirty="0">
                <a:effectLst>
                  <a:outerShdw blurRad="38100" dist="38100" dir="2700000" algn="tl">
                    <a:srgbClr val="000000">
                      <a:alpha val="43137"/>
                    </a:srgbClr>
                  </a:outerShdw>
                </a:effectLst>
              </a:rPr>
              <a:t> TEXT;</a:t>
            </a:r>
          </a:p>
          <a:p>
            <a:r>
              <a:rPr lang="es-419" sz="1400" b="1" dirty="0">
                <a:effectLst>
                  <a:outerShdw blurRad="38100" dist="38100" dir="2700000" algn="tl">
                    <a:srgbClr val="000000">
                      <a:alpha val="43137"/>
                    </a:srgbClr>
                  </a:outerShdw>
                </a:effectLst>
              </a:rPr>
              <a:t>    declare x </a:t>
            </a:r>
            <a:r>
              <a:rPr lang="es-419" sz="1400" b="1" dirty="0" err="1">
                <a:effectLst>
                  <a:outerShdw blurRad="38100" dist="38100" dir="2700000" algn="tl">
                    <a:srgbClr val="000000">
                      <a:alpha val="43137"/>
                    </a:srgbClr>
                  </a:outerShdw>
                </a:effectLst>
              </a:rPr>
              <a:t>integer</a:t>
            </a:r>
            <a:r>
              <a:rPr lang="es-419" sz="1400" b="1" dirty="0">
                <a:effectLst>
                  <a:outerShdw blurRad="38100" dist="38100" dir="2700000" algn="tl">
                    <a:srgbClr val="000000">
                      <a:alpha val="43137"/>
                    </a:srgbClr>
                  </a:outerShdw>
                </a:effectLst>
              </a:rPr>
              <a:t> default 1;</a:t>
            </a:r>
          </a:p>
          <a:p>
            <a:endParaRPr lang="es-419" sz="1400" b="1" dirty="0">
              <a:effectLst>
                <a:outerShdw blurRad="38100" dist="38100" dir="2700000" algn="tl">
                  <a:srgbClr val="000000">
                    <a:alpha val="43137"/>
                  </a:srgbClr>
                </a:outerShdw>
              </a:effectLst>
            </a:endParaRPr>
          </a:p>
          <a:p>
            <a:r>
              <a:rPr lang="es-419" sz="1400" b="1" dirty="0">
                <a:effectLst>
                  <a:outerShdw blurRad="38100" dist="38100" dir="2700000" algn="tl">
                    <a:srgbClr val="000000">
                      <a:alpha val="43137"/>
                    </a:srgbClr>
                  </a:outerShdw>
                </a:effectLst>
              </a:rPr>
              <a:t>    </a:t>
            </a:r>
            <a:r>
              <a:rPr lang="es-419" sz="1400" b="1" dirty="0" err="1">
                <a:effectLst>
                  <a:outerShdw blurRad="38100" dist="38100" dir="2700000" algn="tl">
                    <a:srgbClr val="000000">
                      <a:alpha val="43137"/>
                    </a:srgbClr>
                  </a:outerShdw>
                </a:effectLst>
              </a:rPr>
              <a:t>repeat</a:t>
            </a:r>
            <a:endParaRPr lang="es-419" sz="1400" b="1" dirty="0">
              <a:effectLst>
                <a:outerShdw blurRad="38100" dist="38100" dir="2700000" algn="tl">
                  <a:srgbClr val="000000">
                    <a:alpha val="43137"/>
                  </a:srgbClr>
                </a:outerShdw>
              </a:effectLst>
            </a:endParaRPr>
          </a:p>
          <a:p>
            <a:endParaRPr lang="es-419" sz="1400" b="1" dirty="0">
              <a:effectLst>
                <a:outerShdw blurRad="38100" dist="38100" dir="2700000" algn="tl">
                  <a:srgbClr val="000000">
                    <a:alpha val="43137"/>
                  </a:srgbClr>
                </a:outerShdw>
              </a:effectLst>
            </a:endParaRPr>
          </a:p>
          <a:p>
            <a:r>
              <a:rPr lang="es-419" sz="1400" b="1" dirty="0">
                <a:effectLst>
                  <a:outerShdw blurRad="38100" dist="38100" dir="2700000" algn="tl">
                    <a:srgbClr val="000000">
                      <a:alpha val="43137"/>
                    </a:srgbClr>
                  </a:outerShdw>
                </a:effectLst>
              </a:rPr>
              <a:t>    set </a:t>
            </a:r>
            <a:r>
              <a:rPr lang="es-419" sz="1400" b="1" dirty="0" err="1">
                <a:effectLst>
                  <a:outerShdw blurRad="38100" dist="38100" dir="2700000" algn="tl">
                    <a:srgbClr val="000000">
                      <a:alpha val="43137"/>
                    </a:srgbClr>
                  </a:outerShdw>
                </a:effectLst>
              </a:rPr>
              <a:t>str</a:t>
            </a:r>
            <a:r>
              <a:rPr lang="es-419" sz="1400" b="1" dirty="0">
                <a:effectLst>
                  <a:outerShdw blurRad="38100" dist="38100" dir="2700000" algn="tl">
                    <a:srgbClr val="000000">
                      <a:alpha val="43137"/>
                    </a:srgbClr>
                  </a:outerShdw>
                </a:effectLst>
              </a:rPr>
              <a:t> = SUBSTRING(primero,x,15 );</a:t>
            </a:r>
          </a:p>
          <a:p>
            <a:r>
              <a:rPr lang="es-419" sz="1400" b="1" dirty="0">
                <a:effectLst>
                  <a:outerShdw blurRad="38100" dist="38100" dir="2700000" algn="tl">
                    <a:srgbClr val="000000">
                      <a:alpha val="43137"/>
                    </a:srgbClr>
                  </a:outerShdw>
                </a:effectLst>
              </a:rPr>
              <a:t>    set x = x + 1;</a:t>
            </a:r>
          </a:p>
          <a:p>
            <a:endParaRPr lang="es-419" sz="1400" b="1" dirty="0">
              <a:effectLst>
                <a:outerShdw blurRad="38100" dist="38100" dir="2700000" algn="tl">
                  <a:srgbClr val="000000">
                    <a:alpha val="43137"/>
                  </a:srgbClr>
                </a:outerShdw>
              </a:effectLst>
            </a:endParaRPr>
          </a:p>
          <a:p>
            <a:r>
              <a:rPr lang="es-419" sz="1400" b="1" dirty="0">
                <a:effectLst>
                  <a:outerShdw blurRad="38100" dist="38100" dir="2700000" algn="tl">
                    <a:srgbClr val="000000">
                      <a:alpha val="43137"/>
                    </a:srgbClr>
                  </a:outerShdw>
                </a:effectLst>
              </a:rPr>
              <a:t>    </a:t>
            </a:r>
            <a:r>
              <a:rPr lang="es-419" sz="1400" b="1" dirty="0" err="1">
                <a:effectLst>
                  <a:outerShdw blurRad="38100" dist="38100" dir="2700000" algn="tl">
                    <a:srgbClr val="000000">
                      <a:alpha val="43137"/>
                    </a:srgbClr>
                  </a:outerShdw>
                </a:effectLst>
              </a:rPr>
              <a:t>until</a:t>
            </a:r>
            <a:r>
              <a:rPr lang="es-419" sz="1400" b="1" dirty="0">
                <a:effectLst>
                  <a:outerShdw blurRad="38100" dist="38100" dir="2700000" algn="tl">
                    <a:srgbClr val="000000">
                      <a:alpha val="43137"/>
                    </a:srgbClr>
                  </a:outerShdw>
                </a:effectLst>
              </a:rPr>
              <a:t> x &lt;= 20 END REPEAT;</a:t>
            </a:r>
          </a:p>
          <a:p>
            <a:endParaRPr lang="es-419" sz="1400" b="1" dirty="0">
              <a:effectLst>
                <a:outerShdw blurRad="38100" dist="38100" dir="2700000" algn="tl">
                  <a:srgbClr val="000000">
                    <a:alpha val="43137"/>
                  </a:srgbClr>
                </a:outerShdw>
              </a:effectLst>
            </a:endParaRPr>
          </a:p>
          <a:p>
            <a:r>
              <a:rPr lang="es-419" sz="1400" b="1" dirty="0">
                <a:effectLst>
                  <a:outerShdw blurRad="38100" dist="38100" dir="2700000" algn="tl">
                    <a:srgbClr val="000000">
                      <a:alpha val="43137"/>
                    </a:srgbClr>
                  </a:outerShdw>
                </a:effectLst>
              </a:rPr>
              <a:t>    </a:t>
            </a:r>
            <a:r>
              <a:rPr lang="es-419" sz="1400" b="1" dirty="0" err="1">
                <a:effectLst>
                  <a:outerShdw blurRad="38100" dist="38100" dir="2700000" algn="tl">
                    <a:srgbClr val="000000">
                      <a:alpha val="43137"/>
                    </a:srgbClr>
                  </a:outerShdw>
                </a:effectLst>
              </a:rPr>
              <a:t>return</a:t>
            </a:r>
            <a:r>
              <a:rPr lang="es-419" sz="1400" b="1" dirty="0">
                <a:effectLst>
                  <a:outerShdw blurRad="38100" dist="38100" dir="2700000" algn="tl">
                    <a:srgbClr val="000000">
                      <a:alpha val="43137"/>
                    </a:srgbClr>
                  </a:outerShdw>
                </a:effectLst>
              </a:rPr>
              <a:t> </a:t>
            </a:r>
            <a:r>
              <a:rPr lang="es-419" sz="1400" b="1" dirty="0" err="1">
                <a:effectLst>
                  <a:outerShdw blurRad="38100" dist="38100" dir="2700000" algn="tl">
                    <a:srgbClr val="000000">
                      <a:alpha val="43137"/>
                    </a:srgbClr>
                  </a:outerShdw>
                </a:effectLst>
              </a:rPr>
              <a:t>str</a:t>
            </a:r>
            <a:r>
              <a:rPr lang="es-419" sz="1400" b="1" dirty="0">
                <a:effectLst>
                  <a:outerShdw blurRad="38100" dist="38100" dir="2700000" algn="tl">
                    <a:srgbClr val="000000">
                      <a:alpha val="43137"/>
                    </a:srgbClr>
                  </a:outerShdw>
                </a:effectLst>
              </a:rPr>
              <a:t>;</a:t>
            </a:r>
          </a:p>
          <a:p>
            <a:r>
              <a:rPr lang="es-419" sz="1400" b="1" dirty="0" err="1">
                <a:effectLst>
                  <a:outerShdw blurRad="38100" dist="38100" dir="2700000" algn="tl">
                    <a:srgbClr val="000000">
                      <a:alpha val="43137"/>
                    </a:srgbClr>
                  </a:outerShdw>
                </a:effectLst>
              </a:rPr>
              <a:t>end</a:t>
            </a:r>
            <a:r>
              <a:rPr lang="es-419" sz="1400" b="1" dirty="0">
                <a:effectLst>
                  <a:outerShdw blurRad="38100" dist="38100" dir="2700000" algn="tl">
                    <a:srgbClr val="000000">
                      <a:alpha val="43137"/>
                    </a:srgbClr>
                  </a:outerShdw>
                </a:effectLst>
              </a:rPr>
              <a:t>;</a:t>
            </a:r>
          </a:p>
          <a:p>
            <a:endParaRPr lang="es-419" sz="1400" b="1" dirty="0">
              <a:effectLst>
                <a:outerShdw blurRad="38100" dist="38100" dir="2700000" algn="tl">
                  <a:srgbClr val="000000">
                    <a:alpha val="43137"/>
                  </a:srgbClr>
                </a:outerShdw>
              </a:effectLst>
            </a:endParaRPr>
          </a:p>
          <a:p>
            <a:r>
              <a:rPr lang="es-419" sz="1400" b="1" dirty="0" err="1">
                <a:effectLst>
                  <a:outerShdw blurRad="38100" dist="38100" dir="2700000" algn="tl">
                    <a:srgbClr val="000000">
                      <a:alpha val="43137"/>
                    </a:srgbClr>
                  </a:outerShdw>
                </a:effectLst>
              </a:rPr>
              <a:t>Select</a:t>
            </a:r>
            <a:r>
              <a:rPr lang="es-419" sz="1400" b="1" dirty="0">
                <a:effectLst>
                  <a:outerShdw blurRad="38100" dist="38100" dir="2700000" algn="tl">
                    <a:srgbClr val="000000">
                      <a:alpha val="43137"/>
                    </a:srgbClr>
                  </a:outerShdw>
                </a:effectLst>
              </a:rPr>
              <a:t> USAR_SUBSTRING('Ximena');</a:t>
            </a:r>
          </a:p>
        </p:txBody>
      </p:sp>
    </p:spTree>
    <p:extLst>
      <p:ext uri="{BB962C8B-B14F-4D97-AF65-F5344CB8AC3E}">
        <p14:creationId xmlns:p14="http://schemas.microsoft.com/office/powerpoint/2010/main" val="23038167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
        <p:nvSpPr>
          <p:cNvPr id="3" name="Rectángulo 2"/>
          <p:cNvSpPr/>
          <p:nvPr/>
        </p:nvSpPr>
        <p:spPr>
          <a:xfrm>
            <a:off x="164758" y="229055"/>
            <a:ext cx="10915134" cy="400110"/>
          </a:xfrm>
          <a:prstGeom prst="rect">
            <a:avLst/>
          </a:prstGeom>
          <a:solidFill>
            <a:schemeClr val="accent5">
              <a:lumMod val="40000"/>
              <a:lumOff val="60000"/>
            </a:schemeClr>
          </a:solidFill>
          <a:ln>
            <a:solidFill>
              <a:schemeClr val="tx1"/>
            </a:solidFill>
          </a:ln>
          <a:effectLst>
            <a:glow rad="228600">
              <a:schemeClr val="accent2">
                <a:satMod val="175000"/>
                <a:alpha val="40000"/>
              </a:schemeClr>
            </a:glow>
            <a:innerShdw blurRad="63500" dist="50800" dir="18900000">
              <a:prstClr val="black">
                <a:alpha val="50000"/>
              </a:prstClr>
            </a:innerShdw>
          </a:effectLst>
          <a:scene3d>
            <a:camera prst="orthographicFront"/>
            <a:lightRig rig="threePt" dir="t"/>
          </a:scene3d>
          <a:sp3d>
            <a:bevelT w="165100" prst="coolSlant"/>
          </a:sp3d>
        </p:spPr>
        <p:txBody>
          <a:bodyPr wrap="square" lIns="91440" tIns="45720" rIns="91440" bIns="45720">
            <a:spAutoFit/>
          </a:bodyPr>
          <a:lstStyle/>
          <a:p>
            <a:r>
              <a:rPr lang="es-419" sz="20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7. Para </a:t>
            </a:r>
            <a:r>
              <a:rPr lang="es-419" sz="20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qué sirve la </a:t>
            </a:r>
            <a:r>
              <a:rPr lang="es-419" sz="20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función </a:t>
            </a:r>
            <a:r>
              <a:rPr lang="es-419" sz="20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STRCMP </a:t>
            </a:r>
            <a:r>
              <a:rPr lang="es-419" sz="20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y como </a:t>
            </a:r>
            <a:r>
              <a:rPr lang="es-419" sz="20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funciona en </a:t>
            </a:r>
            <a:r>
              <a:rPr lang="es-419" sz="20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MYSQL</a:t>
            </a:r>
            <a:endParaRPr lang="es-419" sz="20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endParaRPr>
          </a:p>
        </p:txBody>
      </p:sp>
      <p:sp>
        <p:nvSpPr>
          <p:cNvPr id="2" name="CuadroTexto 1"/>
          <p:cNvSpPr txBox="1"/>
          <p:nvPr/>
        </p:nvSpPr>
        <p:spPr>
          <a:xfrm>
            <a:off x="230661" y="928817"/>
            <a:ext cx="6837404" cy="1200329"/>
          </a:xfrm>
          <a:prstGeom prst="rect">
            <a:avLst/>
          </a:prstGeom>
          <a:solidFill>
            <a:schemeClr val="accent2">
              <a:lumMod val="40000"/>
              <a:lumOff val="60000"/>
            </a:schemeClr>
          </a:solidFill>
          <a:ln>
            <a:solidFill>
              <a:schemeClr val="tx1"/>
            </a:solidFill>
          </a:ln>
          <a:effectLst>
            <a:glow rad="228600">
              <a:schemeClr val="accent4">
                <a:satMod val="175000"/>
                <a:alpha val="40000"/>
              </a:schemeClr>
            </a:glow>
          </a:effectLst>
          <a:scene3d>
            <a:camera prst="orthographicFront"/>
            <a:lightRig rig="threePt" dir="t"/>
          </a:scene3d>
          <a:sp3d>
            <a:bevelT w="165100" prst="coolSlant"/>
          </a:sp3d>
        </p:spPr>
        <p:txBody>
          <a:bodyPr wrap="square" rtlCol="0">
            <a:spAutoFit/>
          </a:bodyPr>
          <a:lstStyle/>
          <a:p>
            <a:r>
              <a:rPr lang="es-419"/>
              <a:t>La función STRCMP() en MySQL se usa para comparar dos strings. Si ambas strings son iguales, devuelve 0, si el primer argumento es más pequeño que el segundo según el orden definido, devuelve -1 y devuelve 1 cuando el segundo es más pequeño que el primero.</a:t>
            </a:r>
            <a:endParaRPr lang="es-419" dirty="0"/>
          </a:p>
        </p:txBody>
      </p:sp>
      <p:sp>
        <p:nvSpPr>
          <p:cNvPr id="6" name="Rectángulo 5"/>
          <p:cNvSpPr/>
          <p:nvPr/>
        </p:nvSpPr>
        <p:spPr>
          <a:xfrm>
            <a:off x="230661" y="2393427"/>
            <a:ext cx="10915134" cy="400110"/>
          </a:xfrm>
          <a:prstGeom prst="rect">
            <a:avLst/>
          </a:prstGeom>
          <a:solidFill>
            <a:schemeClr val="accent5">
              <a:lumMod val="40000"/>
              <a:lumOff val="60000"/>
            </a:schemeClr>
          </a:solidFill>
          <a:ln>
            <a:solidFill>
              <a:schemeClr val="tx1"/>
            </a:solidFill>
          </a:ln>
          <a:effectLst>
            <a:glow rad="228600">
              <a:schemeClr val="accent2">
                <a:satMod val="175000"/>
                <a:alpha val="40000"/>
              </a:schemeClr>
            </a:glow>
            <a:innerShdw blurRad="63500" dist="50800" dir="18900000">
              <a:prstClr val="black">
                <a:alpha val="50000"/>
              </a:prstClr>
            </a:innerShdw>
          </a:effectLst>
          <a:scene3d>
            <a:camera prst="orthographicFront"/>
            <a:lightRig rig="threePt" dir="t"/>
          </a:scene3d>
          <a:sp3d>
            <a:bevelT w="165100" prst="coolSlant"/>
          </a:sp3d>
        </p:spPr>
        <p:txBody>
          <a:bodyPr wrap="square" lIns="91440" tIns="45720" rIns="91440" bIns="45720">
            <a:spAutoFit/>
          </a:bodyPr>
          <a:lstStyle/>
          <a:p>
            <a:r>
              <a:rPr lang="es-419" sz="20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8. Para qué sirve la función CHAR_LENGTH y LOCATE </a:t>
            </a:r>
            <a:r>
              <a:rPr lang="es-419" sz="20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y como </a:t>
            </a:r>
            <a:r>
              <a:rPr lang="es-419" sz="20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funciona en </a:t>
            </a:r>
            <a:r>
              <a:rPr lang="es-419" sz="20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MYSQL</a:t>
            </a:r>
            <a:endParaRPr lang="es-419" sz="20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endParaRPr>
          </a:p>
        </p:txBody>
      </p:sp>
      <p:sp>
        <p:nvSpPr>
          <p:cNvPr id="7" name="CuadroTexto 6"/>
          <p:cNvSpPr txBox="1"/>
          <p:nvPr/>
        </p:nvSpPr>
        <p:spPr>
          <a:xfrm>
            <a:off x="1221259" y="3893408"/>
            <a:ext cx="3822357" cy="1754326"/>
          </a:xfrm>
          <a:prstGeom prst="rect">
            <a:avLst/>
          </a:prstGeom>
          <a:solidFill>
            <a:schemeClr val="accent4">
              <a:lumMod val="60000"/>
              <a:lumOff val="40000"/>
            </a:schemeClr>
          </a:solidFill>
          <a:ln>
            <a:solidFill>
              <a:schemeClr val="tx1"/>
            </a:solidFill>
          </a:ln>
          <a:effectLst>
            <a:glow rad="228600">
              <a:schemeClr val="accent6">
                <a:satMod val="175000"/>
                <a:alpha val="40000"/>
              </a:schemeClr>
            </a:glow>
          </a:effectLst>
          <a:scene3d>
            <a:camera prst="orthographicFront"/>
            <a:lightRig rig="threePt" dir="t"/>
          </a:scene3d>
          <a:sp3d>
            <a:bevelT/>
          </a:sp3d>
        </p:spPr>
        <p:txBody>
          <a:bodyPr wrap="square" rtlCol="0">
            <a:spAutoFit/>
          </a:bodyPr>
          <a:lstStyle/>
          <a:p>
            <a:r>
              <a:rPr lang="es-419" dirty="0"/>
              <a:t>La función CHAR_LENGTH() en </a:t>
            </a:r>
            <a:r>
              <a:rPr lang="es-419" dirty="0" err="1"/>
              <a:t>MySQL</a:t>
            </a:r>
            <a:r>
              <a:rPr lang="es-419" dirty="0"/>
              <a:t> se usa para encontrar la longitud de una </a:t>
            </a:r>
            <a:r>
              <a:rPr lang="es-419" dirty="0" err="1"/>
              <a:t>string</a:t>
            </a:r>
            <a:r>
              <a:rPr lang="es-419" dirty="0"/>
              <a:t> dada (en caracteres). Cuenta el número de caracteres e ignora si los caracteres son de un solo byte o de varios bytes</a:t>
            </a:r>
            <a:r>
              <a:rPr lang="es-419" dirty="0" smtClean="0"/>
              <a:t>.</a:t>
            </a:r>
          </a:p>
        </p:txBody>
      </p:sp>
      <p:sp>
        <p:nvSpPr>
          <p:cNvPr id="8" name="CuadroTexto 7"/>
          <p:cNvSpPr txBox="1"/>
          <p:nvPr/>
        </p:nvSpPr>
        <p:spPr>
          <a:xfrm>
            <a:off x="6264875" y="3914567"/>
            <a:ext cx="3822357" cy="1754326"/>
          </a:xfrm>
          <a:prstGeom prst="rect">
            <a:avLst/>
          </a:prstGeom>
          <a:solidFill>
            <a:schemeClr val="accent4">
              <a:lumMod val="60000"/>
              <a:lumOff val="40000"/>
            </a:schemeClr>
          </a:solidFill>
          <a:ln>
            <a:solidFill>
              <a:schemeClr val="tx1"/>
            </a:solidFill>
          </a:ln>
          <a:effectLst>
            <a:glow rad="228600">
              <a:schemeClr val="accent6">
                <a:satMod val="175000"/>
                <a:alpha val="40000"/>
              </a:schemeClr>
            </a:glow>
          </a:effectLst>
          <a:scene3d>
            <a:camera prst="orthographicFront"/>
            <a:lightRig rig="threePt" dir="t"/>
          </a:scene3d>
          <a:sp3d>
            <a:bevelT/>
          </a:sp3d>
        </p:spPr>
        <p:txBody>
          <a:bodyPr wrap="square" rtlCol="0">
            <a:spAutoFit/>
          </a:bodyPr>
          <a:lstStyle/>
          <a:p>
            <a:r>
              <a:rPr lang="es-419"/>
              <a:t>La función LOCATE() en MySQL se usa para encontrar la ubicación de una substring en una string. Devolverá la ubicación de la primera aparición de la substring en la string. Si la substring no está presente en la string, devolverá 0.</a:t>
            </a:r>
            <a:endParaRPr lang="es-419" dirty="0"/>
          </a:p>
        </p:txBody>
      </p:sp>
    </p:spTree>
    <p:extLst>
      <p:ext uri="{BB962C8B-B14F-4D97-AF65-F5344CB8AC3E}">
        <p14:creationId xmlns:p14="http://schemas.microsoft.com/office/powerpoint/2010/main" val="12657214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192000" cy="6858000"/>
          </a:xfrm>
          <a:prstGeom prst="rect">
            <a:avLst/>
          </a:prstGeom>
        </p:spPr>
      </p:pic>
      <p:sp>
        <p:nvSpPr>
          <p:cNvPr id="3" name="Rectángulo 2"/>
          <p:cNvSpPr/>
          <p:nvPr/>
        </p:nvSpPr>
        <p:spPr>
          <a:xfrm>
            <a:off x="123570" y="137803"/>
            <a:ext cx="10915134" cy="707886"/>
          </a:xfrm>
          <a:prstGeom prst="rect">
            <a:avLst/>
          </a:prstGeom>
          <a:solidFill>
            <a:schemeClr val="accent5">
              <a:lumMod val="40000"/>
              <a:lumOff val="60000"/>
            </a:schemeClr>
          </a:solidFill>
          <a:ln>
            <a:solidFill>
              <a:schemeClr val="tx1"/>
            </a:solidFill>
          </a:ln>
          <a:effectLst>
            <a:glow rad="228600">
              <a:schemeClr val="accent2">
                <a:satMod val="175000"/>
                <a:alpha val="40000"/>
              </a:schemeClr>
            </a:glow>
            <a:innerShdw blurRad="63500" dist="50800" dir="18900000">
              <a:prstClr val="black">
                <a:alpha val="50000"/>
              </a:prstClr>
            </a:innerShdw>
          </a:effectLst>
          <a:scene3d>
            <a:camera prst="orthographicFront"/>
            <a:lightRig rig="threePt" dir="t"/>
          </a:scene3d>
          <a:sp3d>
            <a:bevelT w="165100" prst="coolSlant"/>
          </a:sp3d>
        </p:spPr>
        <p:txBody>
          <a:bodyPr wrap="square" lIns="91440" tIns="45720" rIns="91440" bIns="45720">
            <a:spAutoFit/>
          </a:bodyPr>
          <a:lstStyle/>
          <a:p>
            <a:r>
              <a:rPr lang="es-419" sz="20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9. ¿Cual es la diferencia entre las funciones de agresión </a:t>
            </a:r>
            <a:r>
              <a:rPr lang="es-419" sz="20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y funciones </a:t>
            </a:r>
            <a:r>
              <a:rPr lang="es-419" sz="20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creados por</a:t>
            </a:r>
          </a:p>
          <a:p>
            <a:r>
              <a:rPr lang="es-419" sz="20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el DBA? Es decir funciones creadas por el usuario.</a:t>
            </a:r>
          </a:p>
        </p:txBody>
      </p:sp>
      <p:sp>
        <p:nvSpPr>
          <p:cNvPr id="4" name="CuadroTexto 3"/>
          <p:cNvSpPr txBox="1"/>
          <p:nvPr/>
        </p:nvSpPr>
        <p:spPr>
          <a:xfrm>
            <a:off x="939114" y="1067164"/>
            <a:ext cx="4456670" cy="1569660"/>
          </a:xfrm>
          <a:prstGeom prst="rect">
            <a:avLst/>
          </a:prstGeom>
          <a:solidFill>
            <a:srgbClr val="00B0F0"/>
          </a:solidFill>
          <a:effectLst>
            <a:glow rad="228600">
              <a:schemeClr val="accent5">
                <a:satMod val="175000"/>
                <a:alpha val="40000"/>
              </a:schemeClr>
            </a:glow>
          </a:effectLst>
          <a:scene3d>
            <a:camera prst="orthographicFront"/>
            <a:lightRig rig="threePt" dir="t"/>
          </a:scene3d>
          <a:sp3d>
            <a:bevelT w="165100" prst="coolSlant"/>
          </a:sp3d>
        </p:spPr>
        <p:txBody>
          <a:bodyPr wrap="square" rtlCol="0">
            <a:spAutoFit/>
          </a:bodyPr>
          <a:lstStyle/>
          <a:p>
            <a:r>
              <a:rPr lang="es-419" sz="1600" dirty="0"/>
              <a:t>Las funciones de agregación en SQL nos permiten efectuar operaciones sobre un conjunto de resultados, pero devolviendo un único valor agregado para todos ellos. Es decir, nos permiten obtener medias, máximos, etc... sobre un conjunto de valores.</a:t>
            </a:r>
          </a:p>
        </p:txBody>
      </p:sp>
      <p:sp>
        <p:nvSpPr>
          <p:cNvPr id="5" name="CuadroTexto 4"/>
          <p:cNvSpPr txBox="1"/>
          <p:nvPr/>
        </p:nvSpPr>
        <p:spPr>
          <a:xfrm>
            <a:off x="6437868" y="1116249"/>
            <a:ext cx="4493741" cy="1569660"/>
          </a:xfrm>
          <a:prstGeom prst="rect">
            <a:avLst/>
          </a:prstGeom>
          <a:solidFill>
            <a:srgbClr val="00B0F0"/>
          </a:solidFill>
          <a:effectLst>
            <a:glow rad="228600">
              <a:schemeClr val="accent5">
                <a:satMod val="175000"/>
                <a:alpha val="40000"/>
              </a:schemeClr>
            </a:glow>
          </a:effectLst>
          <a:scene3d>
            <a:camera prst="orthographicFront"/>
            <a:lightRig rig="threePt" dir="t"/>
          </a:scene3d>
          <a:sp3d>
            <a:bevelT/>
          </a:sp3d>
        </p:spPr>
        <p:txBody>
          <a:bodyPr wrap="square" rtlCol="0">
            <a:spAutoFit/>
          </a:bodyPr>
          <a:lstStyle/>
          <a:p>
            <a:r>
              <a:rPr lang="es-419" sz="1600" dirty="0"/>
              <a:t>Una funciones definidas por el usuario (UDF) es un modo de extender </a:t>
            </a:r>
            <a:r>
              <a:rPr lang="es-419" sz="1600" dirty="0" err="1"/>
              <a:t>MySQL</a:t>
            </a:r>
            <a:r>
              <a:rPr lang="es-419" sz="1600" dirty="0"/>
              <a:t> con una nueva función que funciona como una función nativa de </a:t>
            </a:r>
            <a:r>
              <a:rPr lang="es-419" sz="1600" dirty="0" err="1"/>
              <a:t>MySQL</a:t>
            </a:r>
            <a:r>
              <a:rPr lang="es-419" sz="1600" dirty="0"/>
              <a:t> tal como ABS() o CONCAT() . </a:t>
            </a:r>
            <a:r>
              <a:rPr lang="es-419" sz="1600" dirty="0" err="1"/>
              <a:t>function_name</a:t>
            </a:r>
            <a:r>
              <a:rPr lang="es-419" sz="1600" dirty="0"/>
              <a:t> es el nombre que debe usarse en comandos SQL para invocar la función.</a:t>
            </a:r>
          </a:p>
        </p:txBody>
      </p:sp>
      <p:sp>
        <p:nvSpPr>
          <p:cNvPr id="6" name="Rectángulo 5"/>
          <p:cNvSpPr/>
          <p:nvPr/>
        </p:nvSpPr>
        <p:spPr>
          <a:xfrm>
            <a:off x="123570" y="2907384"/>
            <a:ext cx="11607111" cy="707886"/>
          </a:xfrm>
          <a:prstGeom prst="rect">
            <a:avLst/>
          </a:prstGeom>
          <a:solidFill>
            <a:schemeClr val="accent5">
              <a:lumMod val="40000"/>
              <a:lumOff val="60000"/>
            </a:schemeClr>
          </a:solidFill>
          <a:ln>
            <a:solidFill>
              <a:schemeClr val="tx1"/>
            </a:solidFill>
          </a:ln>
          <a:effectLst>
            <a:glow rad="228600">
              <a:schemeClr val="accent2">
                <a:satMod val="175000"/>
                <a:alpha val="40000"/>
              </a:schemeClr>
            </a:glow>
            <a:innerShdw blurRad="63500" dist="50800" dir="18900000">
              <a:prstClr val="black">
                <a:alpha val="50000"/>
              </a:prstClr>
            </a:innerShdw>
          </a:effectLst>
          <a:scene3d>
            <a:camera prst="orthographicFront"/>
            <a:lightRig rig="threePt" dir="t"/>
          </a:scene3d>
          <a:sp3d>
            <a:bevelT w="165100" prst="coolSlant"/>
          </a:sp3d>
        </p:spPr>
        <p:txBody>
          <a:bodyPr wrap="square" lIns="91440" tIns="45720" rIns="91440" bIns="45720">
            <a:spAutoFit/>
          </a:bodyPr>
          <a:lstStyle/>
          <a:p>
            <a:r>
              <a:rPr lang="es-419" sz="20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10.¿Busque y defina a qué se referirá cuando se habla de parámetros de </a:t>
            </a:r>
            <a:r>
              <a:rPr lang="es-419" sz="20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entrada y salida </a:t>
            </a:r>
            <a:r>
              <a:rPr lang="es-419" sz="20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en </a:t>
            </a:r>
            <a:r>
              <a:rPr lang="es-419" sz="2000" b="1" dirty="0" err="1">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MySQL</a:t>
            </a:r>
            <a:r>
              <a:rPr lang="es-419" sz="20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a:t>
            </a:r>
          </a:p>
          <a:p>
            <a:r>
              <a:rPr lang="es-419" sz="20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 Es decir IN INOUT, </a:t>
            </a:r>
            <a:r>
              <a:rPr lang="es-419" sz="2000" b="1" dirty="0" err="1">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etc</a:t>
            </a:r>
            <a:endParaRPr lang="es-419" sz="20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endParaRPr>
          </a:p>
        </p:txBody>
      </p:sp>
      <p:sp>
        <p:nvSpPr>
          <p:cNvPr id="7" name="CuadroTexto 6"/>
          <p:cNvSpPr txBox="1"/>
          <p:nvPr/>
        </p:nvSpPr>
        <p:spPr>
          <a:xfrm>
            <a:off x="205947" y="3666974"/>
            <a:ext cx="11813058" cy="2862322"/>
          </a:xfrm>
          <a:prstGeom prst="rect">
            <a:avLst/>
          </a:prstGeom>
          <a:solidFill>
            <a:schemeClr val="accent4">
              <a:lumMod val="60000"/>
              <a:lumOff val="40000"/>
            </a:schemeClr>
          </a:solidFill>
          <a:effectLst>
            <a:glow rad="228600">
              <a:schemeClr val="accent2">
                <a:satMod val="175000"/>
                <a:alpha val="40000"/>
              </a:schemeClr>
            </a:glow>
          </a:effectLst>
          <a:scene3d>
            <a:camera prst="orthographicFront"/>
            <a:lightRig rig="threePt" dir="t"/>
          </a:scene3d>
          <a:sp3d>
            <a:bevelT w="165100" prst="coolSlant"/>
          </a:sp3d>
        </p:spPr>
        <p:txBody>
          <a:bodyPr wrap="square" rtlCol="0">
            <a:spAutoFit/>
          </a:bodyPr>
          <a:lstStyle/>
          <a:p>
            <a:r>
              <a:rPr lang="es-419" dirty="0"/>
              <a:t>Como has visto, los parámetros se definen separados por una coma. Los parámetros de los procedimientos almacenados de </a:t>
            </a:r>
            <a:r>
              <a:rPr lang="es-419" dirty="0" err="1"/>
              <a:t>MySQL</a:t>
            </a:r>
            <a:r>
              <a:rPr lang="es-419" dirty="0"/>
              <a:t> pueden ser de tres tipos</a:t>
            </a:r>
            <a:r>
              <a:rPr lang="es-419" dirty="0" smtClean="0"/>
              <a:t>:</a:t>
            </a:r>
            <a:endParaRPr lang="es-419" dirty="0"/>
          </a:p>
          <a:p>
            <a:r>
              <a:rPr lang="es-419" dirty="0"/>
              <a:t>IN: Es el tipo de parámetro que se usa por defecto. La aplicación o código que invoque al procedimiento tendrá que pasar un argumento para este parámetro. El procedimiento trabajará con una copia de su valor, teniendo el parámetro su valor original al terminar la ejecución del procedimiento.</a:t>
            </a:r>
          </a:p>
          <a:p>
            <a:r>
              <a:rPr lang="es-419" dirty="0"/>
              <a:t>OUT: El valor de este parámetros pude ser cambiado en el procedimiento, y además su valor modificado será enviado de vuelta al código o programa que invoca el procedimiento.</a:t>
            </a:r>
          </a:p>
          <a:p>
            <a:r>
              <a:rPr lang="es-419" dirty="0"/>
              <a:t>INOUT: Es una mezcla de los dos conceptos anteriores. La aplicación o código que invoca al procedimiento puede pasarle un valor a éste, devolviendo el valor modificado al terminar la ejecución. En caso de resultarte confuso, echa un ojo al ejemplo que verás más adelante.</a:t>
            </a:r>
          </a:p>
        </p:txBody>
      </p:sp>
    </p:spTree>
    <p:extLst>
      <p:ext uri="{BB962C8B-B14F-4D97-AF65-F5344CB8AC3E}">
        <p14:creationId xmlns:p14="http://schemas.microsoft.com/office/powerpoint/2010/main" val="28789611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 y="0"/>
            <a:ext cx="12192000" cy="6858000"/>
          </a:xfrm>
          <a:prstGeom prst="rect">
            <a:avLst/>
          </a:prstGeom>
        </p:spPr>
      </p:pic>
      <p:sp>
        <p:nvSpPr>
          <p:cNvPr id="3" name="Bisel 2"/>
          <p:cNvSpPr/>
          <p:nvPr/>
        </p:nvSpPr>
        <p:spPr>
          <a:xfrm>
            <a:off x="181233" y="177115"/>
            <a:ext cx="2174790" cy="251254"/>
          </a:xfrm>
          <a:prstGeom prst="bevel">
            <a:avLst/>
          </a:prstGeom>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smtClean="0"/>
              <a:t>PARTE PRACTICA</a:t>
            </a:r>
            <a:endParaRPr lang="es-419" b="1" dirty="0"/>
          </a:p>
        </p:txBody>
      </p:sp>
      <p:sp>
        <p:nvSpPr>
          <p:cNvPr id="4" name="Rectángulo 3"/>
          <p:cNvSpPr/>
          <p:nvPr/>
        </p:nvSpPr>
        <p:spPr>
          <a:xfrm>
            <a:off x="115331" y="531341"/>
            <a:ext cx="5692346" cy="400110"/>
          </a:xfrm>
          <a:prstGeom prst="rect">
            <a:avLst/>
          </a:prstGeom>
          <a:solidFill>
            <a:schemeClr val="accent5">
              <a:lumMod val="40000"/>
              <a:lumOff val="60000"/>
            </a:schemeClr>
          </a:solidFill>
          <a:ln>
            <a:solidFill>
              <a:schemeClr val="tx1"/>
            </a:solidFill>
          </a:ln>
          <a:effectLst>
            <a:glow rad="228600">
              <a:schemeClr val="accent2">
                <a:satMod val="175000"/>
                <a:alpha val="40000"/>
              </a:schemeClr>
            </a:glow>
            <a:innerShdw blurRad="63500" dist="50800" dir="18900000">
              <a:prstClr val="black">
                <a:alpha val="50000"/>
              </a:prstClr>
            </a:innerShdw>
          </a:effectLst>
          <a:scene3d>
            <a:camera prst="orthographicFront"/>
            <a:lightRig rig="threePt" dir="t"/>
          </a:scene3d>
          <a:sp3d>
            <a:bevelT w="165100" prst="coolSlant"/>
          </a:sp3d>
        </p:spPr>
        <p:txBody>
          <a:bodyPr wrap="square" lIns="91440" tIns="45720" rIns="91440" bIns="45720">
            <a:spAutoFit/>
          </a:bodyPr>
          <a:lstStyle/>
          <a:p>
            <a:r>
              <a:rPr lang="es-419" sz="20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11. Crear la siguiente Base de datos </a:t>
            </a:r>
            <a:r>
              <a:rPr lang="es-419" sz="2000" b="1" dirty="0" smtClean="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y sus </a:t>
            </a:r>
            <a:r>
              <a:rPr lang="es-419" sz="20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registros.</a:t>
            </a:r>
          </a:p>
        </p:txBody>
      </p:sp>
      <p:sp>
        <p:nvSpPr>
          <p:cNvPr id="5" name="CuadroTexto 4"/>
          <p:cNvSpPr txBox="1"/>
          <p:nvPr/>
        </p:nvSpPr>
        <p:spPr>
          <a:xfrm>
            <a:off x="115330" y="1034423"/>
            <a:ext cx="4514335" cy="5447645"/>
          </a:xfrm>
          <a:prstGeom prst="rect">
            <a:avLst/>
          </a:prstGeom>
          <a:solidFill>
            <a:srgbClr val="00B0F0"/>
          </a:solidFill>
        </p:spPr>
        <p:txBody>
          <a:bodyPr wrap="square" rtlCol="0">
            <a:spAutoFit/>
          </a:bodyPr>
          <a:lstStyle/>
          <a:p>
            <a:r>
              <a:rPr lang="es-419" sz="600" dirty="0"/>
              <a:t>CREATE DATABASE Defensa_Hito3;</a:t>
            </a:r>
          </a:p>
          <a:p>
            <a:endParaRPr lang="es-419" sz="600" dirty="0"/>
          </a:p>
          <a:p>
            <a:r>
              <a:rPr lang="es-419" sz="600" dirty="0"/>
              <a:t>USE Defensa_Hito3;</a:t>
            </a:r>
          </a:p>
          <a:p>
            <a:endParaRPr lang="es-419" sz="600" dirty="0"/>
          </a:p>
          <a:p>
            <a:r>
              <a:rPr lang="es-419" sz="600" dirty="0"/>
              <a:t>CREATE TABLE estudiantes</a:t>
            </a:r>
          </a:p>
          <a:p>
            <a:r>
              <a:rPr lang="es-419" sz="600" dirty="0"/>
              <a:t>(</a:t>
            </a:r>
          </a:p>
          <a:p>
            <a:r>
              <a:rPr lang="es-419" sz="600" dirty="0"/>
              <a:t>   </a:t>
            </a:r>
            <a:r>
              <a:rPr lang="es-419" sz="600" dirty="0" err="1"/>
              <a:t>id_est</a:t>
            </a:r>
            <a:r>
              <a:rPr lang="es-419" sz="600" dirty="0"/>
              <a:t> INTEGER AUTO_INCREMENT PRIMARY KEY NOT NULL,</a:t>
            </a:r>
          </a:p>
          <a:p>
            <a:r>
              <a:rPr lang="es-419" sz="600" dirty="0"/>
              <a:t>   nombres VARCHAR(50),</a:t>
            </a:r>
          </a:p>
          <a:p>
            <a:r>
              <a:rPr lang="es-419" sz="600" dirty="0"/>
              <a:t>   apellidos VARCHAR(50),</a:t>
            </a:r>
          </a:p>
          <a:p>
            <a:r>
              <a:rPr lang="es-419" sz="600" dirty="0"/>
              <a:t>   edad INTEGER,</a:t>
            </a:r>
          </a:p>
          <a:p>
            <a:r>
              <a:rPr lang="es-419" sz="600" dirty="0"/>
              <a:t>   fono INTEGER,</a:t>
            </a:r>
          </a:p>
          <a:p>
            <a:r>
              <a:rPr lang="es-419" sz="600" dirty="0"/>
              <a:t>   email VARCHAR(100),</a:t>
            </a:r>
          </a:p>
          <a:p>
            <a:r>
              <a:rPr lang="es-419" sz="600" dirty="0"/>
              <a:t>   </a:t>
            </a:r>
            <a:r>
              <a:rPr lang="es-419" sz="600" dirty="0" err="1"/>
              <a:t>direccion</a:t>
            </a:r>
            <a:r>
              <a:rPr lang="es-419" sz="600" dirty="0"/>
              <a:t> VARCHAR(100),</a:t>
            </a:r>
          </a:p>
          <a:p>
            <a:r>
              <a:rPr lang="es-419" sz="600" dirty="0"/>
              <a:t>   sexo VARCHAR(10)</a:t>
            </a:r>
          </a:p>
          <a:p>
            <a:r>
              <a:rPr lang="es-419" sz="600" dirty="0"/>
              <a:t>);</a:t>
            </a:r>
          </a:p>
          <a:p>
            <a:r>
              <a:rPr lang="es-419" sz="600" dirty="0"/>
              <a:t>INSERT INTO estudiantes (nombres, apellidos, edad, fono, email, </a:t>
            </a:r>
            <a:r>
              <a:rPr lang="es-419" sz="600" dirty="0" err="1"/>
              <a:t>direccion</a:t>
            </a:r>
            <a:r>
              <a:rPr lang="es-419" sz="600" dirty="0"/>
              <a:t>, sexo)</a:t>
            </a:r>
          </a:p>
          <a:p>
            <a:r>
              <a:rPr lang="es-419" sz="600" dirty="0"/>
              <a:t>VALUES ('Miguel' ,'Gonzales Veliz', 20, 2832115, 'miguel@gmail.com', 'Av. 6 de Agosto', 'masculino');</a:t>
            </a:r>
          </a:p>
          <a:p>
            <a:r>
              <a:rPr lang="es-419" sz="600" dirty="0"/>
              <a:t>INSERT INTO estudiantes (nombres, apellidos, edad, fono, email, </a:t>
            </a:r>
            <a:r>
              <a:rPr lang="es-419" sz="600" dirty="0" err="1"/>
              <a:t>direccion</a:t>
            </a:r>
            <a:r>
              <a:rPr lang="es-419" sz="600" dirty="0"/>
              <a:t>, sexo)</a:t>
            </a:r>
          </a:p>
          <a:p>
            <a:r>
              <a:rPr lang="es-419" sz="600" dirty="0"/>
              <a:t>VALUES ('Sandra' ,'</a:t>
            </a:r>
            <a:r>
              <a:rPr lang="es-419" sz="600" dirty="0" err="1"/>
              <a:t>Mavir</a:t>
            </a:r>
            <a:r>
              <a:rPr lang="es-419" sz="600" dirty="0"/>
              <a:t> </a:t>
            </a:r>
            <a:r>
              <a:rPr lang="es-419" sz="600" dirty="0" err="1"/>
              <a:t>Uria</a:t>
            </a:r>
            <a:r>
              <a:rPr lang="es-419" sz="600" dirty="0"/>
              <a:t>', 25, 2832116, 'sandra@gmail.com', 'Av. 6 de Agosto', 'femenino');</a:t>
            </a:r>
          </a:p>
          <a:p>
            <a:r>
              <a:rPr lang="es-419" sz="600" dirty="0"/>
              <a:t>INSERT INTO estudiantes (nombres, apellidos, edad, fono, email, </a:t>
            </a:r>
            <a:r>
              <a:rPr lang="es-419" sz="600" dirty="0" err="1"/>
              <a:t>direccion</a:t>
            </a:r>
            <a:r>
              <a:rPr lang="es-419" sz="600" dirty="0"/>
              <a:t>, sexo)</a:t>
            </a:r>
          </a:p>
          <a:p>
            <a:r>
              <a:rPr lang="es-419" sz="600" dirty="0"/>
              <a:t>VALUES ('Joel' ,'</a:t>
            </a:r>
            <a:r>
              <a:rPr lang="es-419" sz="600" dirty="0" err="1"/>
              <a:t>Adubiri</a:t>
            </a:r>
            <a:r>
              <a:rPr lang="es-419" sz="600" dirty="0"/>
              <a:t> Mondar', 30, 2832117, 'joel@gmail.com', 'Av. 6 de Agosto', 'masculino');</a:t>
            </a:r>
          </a:p>
          <a:p>
            <a:r>
              <a:rPr lang="es-419" sz="600" dirty="0"/>
              <a:t>INSERT INTO estudiantes (nombres, apellidos, edad, fono, email, </a:t>
            </a:r>
            <a:r>
              <a:rPr lang="es-419" sz="600" dirty="0" err="1"/>
              <a:t>direccion</a:t>
            </a:r>
            <a:r>
              <a:rPr lang="es-419" sz="600" dirty="0"/>
              <a:t>, sexo)</a:t>
            </a:r>
          </a:p>
          <a:p>
            <a:r>
              <a:rPr lang="es-419" sz="600" dirty="0"/>
              <a:t>VALUES ('Andrea' ,'Arias Ballesteros', 21, 2832118, 'andrea@gmail.com', 'Av. 6 de Agosto', 'femenino');</a:t>
            </a:r>
          </a:p>
          <a:p>
            <a:r>
              <a:rPr lang="es-419" sz="600" dirty="0"/>
              <a:t>INSERT INTO estudiantes (nombres, apellidos, edad, fono, email, </a:t>
            </a:r>
            <a:r>
              <a:rPr lang="es-419" sz="600" dirty="0" err="1"/>
              <a:t>direccion</a:t>
            </a:r>
            <a:r>
              <a:rPr lang="es-419" sz="600" dirty="0"/>
              <a:t>, sexo)</a:t>
            </a:r>
          </a:p>
          <a:p>
            <a:r>
              <a:rPr lang="es-419" sz="600" dirty="0"/>
              <a:t>VALUES ('Santos' ,'Montes Valenzuela', 24, 2832119, 'santos@gmail.com', 'Av. 6 de Agosto', 'masculino');</a:t>
            </a:r>
          </a:p>
          <a:p>
            <a:endParaRPr lang="es-419" sz="600" dirty="0"/>
          </a:p>
          <a:p>
            <a:r>
              <a:rPr lang="es-419" sz="600" dirty="0"/>
              <a:t>CREATE TABLE materias</a:t>
            </a:r>
          </a:p>
          <a:p>
            <a:r>
              <a:rPr lang="es-419" sz="600" dirty="0"/>
              <a:t>(</a:t>
            </a:r>
          </a:p>
          <a:p>
            <a:r>
              <a:rPr lang="es-419" sz="600" dirty="0"/>
              <a:t>   </a:t>
            </a:r>
            <a:r>
              <a:rPr lang="es-419" sz="600" dirty="0" err="1"/>
              <a:t>id_mat</a:t>
            </a:r>
            <a:r>
              <a:rPr lang="es-419" sz="600" dirty="0"/>
              <a:t> INTEGER AUTO_INCREMENT PRIMARY KEY NOT NULL,</a:t>
            </a:r>
          </a:p>
          <a:p>
            <a:r>
              <a:rPr lang="es-419" sz="600" dirty="0"/>
              <a:t>   </a:t>
            </a:r>
            <a:r>
              <a:rPr lang="es-419" sz="600" dirty="0" err="1"/>
              <a:t>nombre_mat</a:t>
            </a:r>
            <a:r>
              <a:rPr lang="es-419" sz="600" dirty="0"/>
              <a:t> VARCHAR(100),</a:t>
            </a:r>
          </a:p>
          <a:p>
            <a:r>
              <a:rPr lang="es-419" sz="600" dirty="0"/>
              <a:t>   </a:t>
            </a:r>
            <a:r>
              <a:rPr lang="es-419" sz="600" dirty="0" err="1"/>
              <a:t>cod_mat</a:t>
            </a:r>
            <a:r>
              <a:rPr lang="es-419" sz="600" dirty="0"/>
              <a:t> VARCHAR(100)</a:t>
            </a:r>
          </a:p>
          <a:p>
            <a:r>
              <a:rPr lang="es-419" sz="600" dirty="0"/>
              <a:t>);</a:t>
            </a:r>
          </a:p>
          <a:p>
            <a:endParaRPr lang="es-419" sz="600" dirty="0"/>
          </a:p>
          <a:p>
            <a:r>
              <a:rPr lang="es-419" sz="600" dirty="0"/>
              <a:t>INSERT INTO materias (</a:t>
            </a:r>
            <a:r>
              <a:rPr lang="es-419" sz="600" dirty="0" err="1"/>
              <a:t>nombre_mat</a:t>
            </a:r>
            <a:r>
              <a:rPr lang="es-419" sz="600" dirty="0"/>
              <a:t>, </a:t>
            </a:r>
            <a:r>
              <a:rPr lang="es-419" sz="600" dirty="0" err="1"/>
              <a:t>cod_mat</a:t>
            </a:r>
            <a:r>
              <a:rPr lang="es-419" sz="600" dirty="0"/>
              <a:t>) VALUES ('</a:t>
            </a:r>
            <a:r>
              <a:rPr lang="es-419" sz="600" dirty="0" err="1"/>
              <a:t>Introduccion</a:t>
            </a:r>
            <a:r>
              <a:rPr lang="es-419" sz="600" dirty="0"/>
              <a:t> a la Arquitectura','ARQ-101');</a:t>
            </a:r>
          </a:p>
          <a:p>
            <a:r>
              <a:rPr lang="es-419" sz="600" dirty="0"/>
              <a:t>INSERT INTO materias (</a:t>
            </a:r>
            <a:r>
              <a:rPr lang="es-419" sz="600" dirty="0" err="1"/>
              <a:t>nombre_mat</a:t>
            </a:r>
            <a:r>
              <a:rPr lang="es-419" sz="600" dirty="0"/>
              <a:t>, </a:t>
            </a:r>
            <a:r>
              <a:rPr lang="es-419" sz="600" dirty="0" err="1"/>
              <a:t>cod_mat</a:t>
            </a:r>
            <a:r>
              <a:rPr lang="es-419" sz="600" dirty="0"/>
              <a:t>) VALUES ('Urbanismo y Diseno','ARQ-102');</a:t>
            </a:r>
          </a:p>
          <a:p>
            <a:r>
              <a:rPr lang="es-419" sz="600" dirty="0"/>
              <a:t>INSERT INTO materias (</a:t>
            </a:r>
            <a:r>
              <a:rPr lang="es-419" sz="600" dirty="0" err="1"/>
              <a:t>nombre_mat</a:t>
            </a:r>
            <a:r>
              <a:rPr lang="es-419" sz="600" dirty="0"/>
              <a:t>, </a:t>
            </a:r>
            <a:r>
              <a:rPr lang="es-419" sz="600" dirty="0" err="1"/>
              <a:t>cod_mat</a:t>
            </a:r>
            <a:r>
              <a:rPr lang="es-419" sz="600" dirty="0"/>
              <a:t>) VALUES ('Dibujo y Pintura Arquitectonico','ARQ-103');</a:t>
            </a:r>
          </a:p>
          <a:p>
            <a:r>
              <a:rPr lang="es-419" sz="600" dirty="0"/>
              <a:t>INSERT INTO materias (</a:t>
            </a:r>
            <a:r>
              <a:rPr lang="es-419" sz="600" dirty="0" err="1"/>
              <a:t>nombre_mat</a:t>
            </a:r>
            <a:r>
              <a:rPr lang="es-419" sz="600" dirty="0"/>
              <a:t>, </a:t>
            </a:r>
            <a:r>
              <a:rPr lang="es-419" sz="600" dirty="0" err="1"/>
              <a:t>cod_mat</a:t>
            </a:r>
            <a:r>
              <a:rPr lang="es-419" sz="600" dirty="0"/>
              <a:t>) VALUES ('</a:t>
            </a:r>
            <a:r>
              <a:rPr lang="es-419" sz="600" dirty="0" err="1"/>
              <a:t>Matematica</a:t>
            </a:r>
            <a:r>
              <a:rPr lang="es-419" sz="600" dirty="0"/>
              <a:t> discreta','ARQ-104');</a:t>
            </a:r>
          </a:p>
          <a:p>
            <a:r>
              <a:rPr lang="es-419" sz="600" dirty="0"/>
              <a:t>INSERT INTO materias (</a:t>
            </a:r>
            <a:r>
              <a:rPr lang="es-419" sz="600" dirty="0" err="1"/>
              <a:t>nombre_mat</a:t>
            </a:r>
            <a:r>
              <a:rPr lang="es-419" sz="600" dirty="0"/>
              <a:t>, </a:t>
            </a:r>
            <a:r>
              <a:rPr lang="es-419" sz="600" dirty="0" err="1"/>
              <a:t>cod_mat</a:t>
            </a:r>
            <a:r>
              <a:rPr lang="es-419" sz="600" dirty="0"/>
              <a:t>) VALUES ('</a:t>
            </a:r>
            <a:r>
              <a:rPr lang="es-419" sz="600" dirty="0" err="1"/>
              <a:t>Fisica</a:t>
            </a:r>
            <a:r>
              <a:rPr lang="es-419" sz="600" dirty="0"/>
              <a:t> Basica','ARQ-105');</a:t>
            </a:r>
          </a:p>
          <a:p>
            <a:endParaRPr lang="es-419" sz="600" dirty="0"/>
          </a:p>
          <a:p>
            <a:r>
              <a:rPr lang="es-419" sz="600" dirty="0"/>
              <a:t>CREATE TABLE </a:t>
            </a:r>
            <a:r>
              <a:rPr lang="es-419" sz="600" dirty="0" err="1"/>
              <a:t>inscripcion</a:t>
            </a:r>
            <a:endParaRPr lang="es-419" sz="600" dirty="0"/>
          </a:p>
          <a:p>
            <a:r>
              <a:rPr lang="es-419" sz="600" dirty="0"/>
              <a:t>(</a:t>
            </a:r>
          </a:p>
          <a:p>
            <a:r>
              <a:rPr lang="es-419" sz="600" dirty="0"/>
              <a:t>    </a:t>
            </a:r>
            <a:r>
              <a:rPr lang="es-419" sz="600" dirty="0" err="1"/>
              <a:t>id_ins</a:t>
            </a:r>
            <a:r>
              <a:rPr lang="es-419" sz="600" dirty="0"/>
              <a:t> INTEGER AUTO_INCREMENT PRIMARY KEY NOT NULL,</a:t>
            </a:r>
          </a:p>
          <a:p>
            <a:r>
              <a:rPr lang="es-419" sz="600" dirty="0"/>
              <a:t>    semestre VARCHAR(20),</a:t>
            </a:r>
          </a:p>
          <a:p>
            <a:r>
              <a:rPr lang="es-419" sz="600" dirty="0"/>
              <a:t>    </a:t>
            </a:r>
            <a:r>
              <a:rPr lang="es-419" sz="600" dirty="0" err="1"/>
              <a:t>gestion</a:t>
            </a:r>
            <a:r>
              <a:rPr lang="es-419" sz="600" dirty="0"/>
              <a:t> INTEGER,</a:t>
            </a:r>
          </a:p>
          <a:p>
            <a:r>
              <a:rPr lang="es-419" sz="600" dirty="0"/>
              <a:t>    </a:t>
            </a:r>
            <a:r>
              <a:rPr lang="es-419" sz="600" dirty="0" err="1"/>
              <a:t>id_est</a:t>
            </a:r>
            <a:r>
              <a:rPr lang="es-419" sz="600" dirty="0"/>
              <a:t> INT NOT NULL,</a:t>
            </a:r>
          </a:p>
          <a:p>
            <a:r>
              <a:rPr lang="es-419" sz="600" dirty="0"/>
              <a:t>    </a:t>
            </a:r>
            <a:r>
              <a:rPr lang="es-419" sz="600" dirty="0" err="1"/>
              <a:t>id_mat</a:t>
            </a:r>
            <a:r>
              <a:rPr lang="es-419" sz="600" dirty="0"/>
              <a:t> INT NOT NULL,</a:t>
            </a:r>
          </a:p>
          <a:p>
            <a:r>
              <a:rPr lang="es-419" sz="600" dirty="0"/>
              <a:t>    FOREIGN KEY (</a:t>
            </a:r>
            <a:r>
              <a:rPr lang="es-419" sz="600" dirty="0" err="1"/>
              <a:t>id_est</a:t>
            </a:r>
            <a:r>
              <a:rPr lang="es-419" sz="600" dirty="0"/>
              <a:t>) REFERENCES estudiantes (</a:t>
            </a:r>
            <a:r>
              <a:rPr lang="es-419" sz="600" dirty="0" err="1"/>
              <a:t>id_est</a:t>
            </a:r>
            <a:r>
              <a:rPr lang="es-419" sz="600" dirty="0"/>
              <a:t>),</a:t>
            </a:r>
          </a:p>
          <a:p>
            <a:r>
              <a:rPr lang="es-419" sz="600" dirty="0"/>
              <a:t>    FOREIGN KEY (</a:t>
            </a:r>
            <a:r>
              <a:rPr lang="es-419" sz="600" dirty="0" err="1"/>
              <a:t>id_mat</a:t>
            </a:r>
            <a:r>
              <a:rPr lang="es-419" sz="600" dirty="0"/>
              <a:t>) REFERENCES materias (</a:t>
            </a:r>
            <a:r>
              <a:rPr lang="es-419" sz="600" dirty="0" err="1"/>
              <a:t>id_mat</a:t>
            </a:r>
            <a:r>
              <a:rPr lang="es-419" sz="600" dirty="0"/>
              <a:t>)</a:t>
            </a:r>
          </a:p>
          <a:p>
            <a:r>
              <a:rPr lang="es-419" sz="600" dirty="0"/>
              <a:t>);</a:t>
            </a:r>
          </a:p>
          <a:p>
            <a:endParaRPr lang="es-419" sz="600" dirty="0"/>
          </a:p>
          <a:p>
            <a:r>
              <a:rPr lang="es-419" sz="600" dirty="0"/>
              <a:t>INSERT INTO </a:t>
            </a:r>
            <a:r>
              <a:rPr lang="es-419" sz="600" dirty="0" err="1"/>
              <a:t>inscripcion</a:t>
            </a:r>
            <a:r>
              <a:rPr lang="es-419" sz="600" dirty="0"/>
              <a:t> (</a:t>
            </a:r>
            <a:r>
              <a:rPr lang="es-419" sz="600" dirty="0" err="1"/>
              <a:t>id_est</a:t>
            </a:r>
            <a:r>
              <a:rPr lang="es-419" sz="600" dirty="0"/>
              <a:t>, </a:t>
            </a:r>
            <a:r>
              <a:rPr lang="es-419" sz="600" dirty="0" err="1"/>
              <a:t>id_mat</a:t>
            </a:r>
            <a:r>
              <a:rPr lang="es-419" sz="600" dirty="0"/>
              <a:t>, semestre, </a:t>
            </a:r>
            <a:r>
              <a:rPr lang="es-419" sz="600" dirty="0" err="1"/>
              <a:t>gestion</a:t>
            </a:r>
            <a:r>
              <a:rPr lang="es-419" sz="600" dirty="0"/>
              <a:t>) VALUES (1, 1, '1er Semestre', 2018);</a:t>
            </a:r>
          </a:p>
          <a:p>
            <a:r>
              <a:rPr lang="es-419" sz="600" dirty="0"/>
              <a:t>INSERT INTO </a:t>
            </a:r>
            <a:r>
              <a:rPr lang="es-419" sz="600" dirty="0" err="1"/>
              <a:t>inscripcion</a:t>
            </a:r>
            <a:r>
              <a:rPr lang="es-419" sz="600" dirty="0"/>
              <a:t> (</a:t>
            </a:r>
            <a:r>
              <a:rPr lang="es-419" sz="600" dirty="0" err="1"/>
              <a:t>id_est</a:t>
            </a:r>
            <a:r>
              <a:rPr lang="es-419" sz="600" dirty="0"/>
              <a:t>, </a:t>
            </a:r>
            <a:r>
              <a:rPr lang="es-419" sz="600" dirty="0" err="1"/>
              <a:t>id_mat</a:t>
            </a:r>
            <a:r>
              <a:rPr lang="es-419" sz="600" dirty="0"/>
              <a:t>, semestre, </a:t>
            </a:r>
            <a:r>
              <a:rPr lang="es-419" sz="600" dirty="0" err="1"/>
              <a:t>gestion</a:t>
            </a:r>
            <a:r>
              <a:rPr lang="es-419" sz="600" dirty="0"/>
              <a:t>) VALUES (1, 2, '2do Semestre', 2018);</a:t>
            </a:r>
          </a:p>
          <a:p>
            <a:r>
              <a:rPr lang="es-419" sz="600" dirty="0"/>
              <a:t>INSERT INTO </a:t>
            </a:r>
            <a:r>
              <a:rPr lang="es-419" sz="600" dirty="0" err="1"/>
              <a:t>inscripcion</a:t>
            </a:r>
            <a:r>
              <a:rPr lang="es-419" sz="600" dirty="0"/>
              <a:t> (</a:t>
            </a:r>
            <a:r>
              <a:rPr lang="es-419" sz="600" dirty="0" err="1"/>
              <a:t>id_est</a:t>
            </a:r>
            <a:r>
              <a:rPr lang="es-419" sz="600" dirty="0"/>
              <a:t>, </a:t>
            </a:r>
            <a:r>
              <a:rPr lang="es-419" sz="600" dirty="0" err="1"/>
              <a:t>id_mat</a:t>
            </a:r>
            <a:r>
              <a:rPr lang="es-419" sz="600" dirty="0"/>
              <a:t>, semestre, </a:t>
            </a:r>
            <a:r>
              <a:rPr lang="es-419" sz="600" dirty="0" err="1"/>
              <a:t>gestion</a:t>
            </a:r>
            <a:r>
              <a:rPr lang="es-419" sz="600" dirty="0"/>
              <a:t>) VALUES (2, 4, '1er Semestre', 2019);</a:t>
            </a:r>
          </a:p>
          <a:p>
            <a:r>
              <a:rPr lang="es-419" sz="600" dirty="0"/>
              <a:t>INSERT INTO </a:t>
            </a:r>
            <a:r>
              <a:rPr lang="es-419" sz="600" dirty="0" err="1"/>
              <a:t>inscripcion</a:t>
            </a:r>
            <a:r>
              <a:rPr lang="es-419" sz="600" dirty="0"/>
              <a:t> (</a:t>
            </a:r>
            <a:r>
              <a:rPr lang="es-419" sz="600" dirty="0" err="1"/>
              <a:t>id_est</a:t>
            </a:r>
            <a:r>
              <a:rPr lang="es-419" sz="600" dirty="0"/>
              <a:t>, </a:t>
            </a:r>
            <a:r>
              <a:rPr lang="es-419" sz="600" dirty="0" err="1"/>
              <a:t>id_mat</a:t>
            </a:r>
            <a:r>
              <a:rPr lang="es-419" sz="600" dirty="0"/>
              <a:t>, semestre, </a:t>
            </a:r>
            <a:r>
              <a:rPr lang="es-419" sz="600" dirty="0" err="1"/>
              <a:t>gestion</a:t>
            </a:r>
            <a:r>
              <a:rPr lang="es-419" sz="600" dirty="0"/>
              <a:t>) VALUES (2, 3, '2do Semestre', 2019);</a:t>
            </a:r>
          </a:p>
          <a:p>
            <a:r>
              <a:rPr lang="es-419" sz="600" dirty="0"/>
              <a:t>INSERT INTO </a:t>
            </a:r>
            <a:r>
              <a:rPr lang="es-419" sz="600" dirty="0" err="1"/>
              <a:t>inscripcion</a:t>
            </a:r>
            <a:r>
              <a:rPr lang="es-419" sz="600" dirty="0"/>
              <a:t> (</a:t>
            </a:r>
            <a:r>
              <a:rPr lang="es-419" sz="600" dirty="0" err="1"/>
              <a:t>id_est</a:t>
            </a:r>
            <a:r>
              <a:rPr lang="es-419" sz="600" dirty="0"/>
              <a:t>, </a:t>
            </a:r>
            <a:r>
              <a:rPr lang="es-419" sz="600" dirty="0" err="1"/>
              <a:t>id_mat</a:t>
            </a:r>
            <a:r>
              <a:rPr lang="es-419" sz="600" dirty="0"/>
              <a:t>, semestre, </a:t>
            </a:r>
            <a:r>
              <a:rPr lang="es-419" sz="600" dirty="0" err="1"/>
              <a:t>gestion</a:t>
            </a:r>
            <a:r>
              <a:rPr lang="es-419" sz="600" dirty="0"/>
              <a:t>) VALUES (3, 3, '2do Semestre', 2020);</a:t>
            </a:r>
          </a:p>
          <a:p>
            <a:r>
              <a:rPr lang="es-419" sz="600" dirty="0"/>
              <a:t>INSERT INTO </a:t>
            </a:r>
            <a:r>
              <a:rPr lang="es-419" sz="600" dirty="0" err="1"/>
              <a:t>inscripcion</a:t>
            </a:r>
            <a:r>
              <a:rPr lang="es-419" sz="600" dirty="0"/>
              <a:t> (</a:t>
            </a:r>
            <a:r>
              <a:rPr lang="es-419" sz="600" dirty="0" err="1"/>
              <a:t>id_est</a:t>
            </a:r>
            <a:r>
              <a:rPr lang="es-419" sz="600" dirty="0"/>
              <a:t>, </a:t>
            </a:r>
            <a:r>
              <a:rPr lang="es-419" sz="600" dirty="0" err="1"/>
              <a:t>id_mat</a:t>
            </a:r>
            <a:r>
              <a:rPr lang="es-419" sz="600" dirty="0"/>
              <a:t>, semestre, </a:t>
            </a:r>
            <a:r>
              <a:rPr lang="es-419" sz="600" dirty="0" err="1"/>
              <a:t>gestion</a:t>
            </a:r>
            <a:r>
              <a:rPr lang="es-419" sz="600" dirty="0"/>
              <a:t>) VALUES (3, 1, '3er Semestre', 2020);</a:t>
            </a:r>
          </a:p>
          <a:p>
            <a:r>
              <a:rPr lang="es-419" sz="600" dirty="0"/>
              <a:t>INSERT INTO </a:t>
            </a:r>
            <a:r>
              <a:rPr lang="es-419" sz="600" dirty="0" err="1"/>
              <a:t>inscripcion</a:t>
            </a:r>
            <a:r>
              <a:rPr lang="es-419" sz="600" dirty="0"/>
              <a:t> (</a:t>
            </a:r>
            <a:r>
              <a:rPr lang="es-419" sz="600" dirty="0" err="1"/>
              <a:t>id_est</a:t>
            </a:r>
            <a:r>
              <a:rPr lang="es-419" sz="600" dirty="0"/>
              <a:t>, </a:t>
            </a:r>
            <a:r>
              <a:rPr lang="es-419" sz="600" dirty="0" err="1"/>
              <a:t>id_mat</a:t>
            </a:r>
            <a:r>
              <a:rPr lang="es-419" sz="600" dirty="0"/>
              <a:t>, semestre, </a:t>
            </a:r>
            <a:r>
              <a:rPr lang="es-419" sz="600" dirty="0" err="1"/>
              <a:t>gestion</a:t>
            </a:r>
            <a:r>
              <a:rPr lang="es-419" sz="600" dirty="0"/>
              <a:t>) VALUES (4, 4, '4to Semestre', 2021);</a:t>
            </a:r>
          </a:p>
          <a:p>
            <a:r>
              <a:rPr lang="es-419" sz="600" dirty="0"/>
              <a:t>INSERT INTO </a:t>
            </a:r>
            <a:r>
              <a:rPr lang="es-419" sz="600" dirty="0" err="1"/>
              <a:t>inscripcion</a:t>
            </a:r>
            <a:r>
              <a:rPr lang="es-419" sz="600" dirty="0"/>
              <a:t> (</a:t>
            </a:r>
            <a:r>
              <a:rPr lang="es-419" sz="600" dirty="0" err="1"/>
              <a:t>id_est</a:t>
            </a:r>
            <a:r>
              <a:rPr lang="es-419" sz="600" dirty="0"/>
              <a:t>, </a:t>
            </a:r>
            <a:r>
              <a:rPr lang="es-419" sz="600" dirty="0" err="1"/>
              <a:t>id_mat</a:t>
            </a:r>
            <a:r>
              <a:rPr lang="es-419" sz="600" dirty="0"/>
              <a:t>, semestre, </a:t>
            </a:r>
            <a:r>
              <a:rPr lang="es-419" sz="600" dirty="0" err="1"/>
              <a:t>gestion</a:t>
            </a:r>
            <a:r>
              <a:rPr lang="es-419" sz="600" dirty="0"/>
              <a:t>) VALUES (5, 5, '5to Semestre', 2021);</a:t>
            </a:r>
          </a:p>
        </p:txBody>
      </p:sp>
      <p:pic>
        <p:nvPicPr>
          <p:cNvPr id="6" name="Imagen 5"/>
          <p:cNvPicPr>
            <a:picLocks noChangeAspect="1"/>
          </p:cNvPicPr>
          <p:nvPr/>
        </p:nvPicPr>
        <p:blipFill rotWithShape="1">
          <a:blip r:embed="rId3">
            <a:extLst>
              <a:ext uri="{28A0092B-C50C-407E-A947-70E740481C1C}">
                <a14:useLocalDpi xmlns:a14="http://schemas.microsoft.com/office/drawing/2010/main" val="0"/>
              </a:ext>
            </a:extLst>
          </a:blip>
          <a:srcRect l="28091" t="10338" r="35872" b="23705"/>
          <a:stretch/>
        </p:blipFill>
        <p:spPr>
          <a:xfrm>
            <a:off x="6236043" y="1462792"/>
            <a:ext cx="4596263" cy="4732062"/>
          </a:xfrm>
          <a:prstGeom prst="rect">
            <a:avLst/>
          </a:prstGeom>
        </p:spPr>
      </p:pic>
    </p:spTree>
    <p:extLst>
      <p:ext uri="{BB962C8B-B14F-4D97-AF65-F5344CB8AC3E}">
        <p14:creationId xmlns:p14="http://schemas.microsoft.com/office/powerpoint/2010/main" val="3483337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192000" cy="6857999"/>
          </a:xfrm>
          <a:prstGeom prst="rect">
            <a:avLst/>
          </a:prstGeom>
        </p:spPr>
      </p:pic>
      <p:sp>
        <p:nvSpPr>
          <p:cNvPr id="3" name="Rectángulo 2"/>
          <p:cNvSpPr/>
          <p:nvPr/>
        </p:nvSpPr>
        <p:spPr>
          <a:xfrm>
            <a:off x="115331" y="177114"/>
            <a:ext cx="5766486" cy="400110"/>
          </a:xfrm>
          <a:prstGeom prst="rect">
            <a:avLst/>
          </a:prstGeom>
          <a:solidFill>
            <a:schemeClr val="accent5">
              <a:lumMod val="40000"/>
              <a:lumOff val="60000"/>
            </a:schemeClr>
          </a:solidFill>
          <a:ln>
            <a:solidFill>
              <a:schemeClr val="tx1"/>
            </a:solidFill>
          </a:ln>
          <a:effectLst>
            <a:glow rad="228600">
              <a:schemeClr val="accent2">
                <a:satMod val="175000"/>
                <a:alpha val="40000"/>
              </a:schemeClr>
            </a:glow>
            <a:innerShdw blurRad="63500" dist="50800" dir="18900000">
              <a:prstClr val="black">
                <a:alpha val="50000"/>
              </a:prstClr>
            </a:innerShdw>
          </a:effectLst>
          <a:scene3d>
            <a:camera prst="orthographicFront"/>
            <a:lightRig rig="threePt" dir="t"/>
          </a:scene3d>
          <a:sp3d>
            <a:bevelT w="165100" prst="coolSlant"/>
          </a:sp3d>
        </p:spPr>
        <p:txBody>
          <a:bodyPr wrap="square" lIns="91440" tIns="45720" rIns="91440" bIns="45720">
            <a:spAutoFit/>
          </a:bodyPr>
          <a:lstStyle/>
          <a:p>
            <a:r>
              <a:rPr lang="es-419" sz="2000" b="1"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63500" dist="50800" dir="18900000">
                    <a:prstClr val="black">
                      <a:alpha val="50000"/>
                    </a:prstClr>
                  </a:innerShdw>
                  <a:reflection blurRad="6350" stA="53000" endA="300" endPos="35500" dir="5400000" sy="-90000" algn="bl" rotWithShape="0"/>
                </a:effectLst>
              </a:rPr>
              <a:t>12.Crear una función que genere la serie Fibonacci.</a:t>
            </a:r>
          </a:p>
        </p:txBody>
      </p:sp>
      <p:sp>
        <p:nvSpPr>
          <p:cNvPr id="4" name="CuadroTexto 3"/>
          <p:cNvSpPr txBox="1"/>
          <p:nvPr/>
        </p:nvSpPr>
        <p:spPr>
          <a:xfrm>
            <a:off x="770239" y="889842"/>
            <a:ext cx="4456670" cy="5078313"/>
          </a:xfrm>
          <a:prstGeom prst="rect">
            <a:avLst/>
          </a:prstGeom>
          <a:solidFill>
            <a:schemeClr val="accent4">
              <a:lumMod val="40000"/>
              <a:lumOff val="60000"/>
            </a:schemeClr>
          </a:solidFill>
          <a:effectLst>
            <a:glow rad="228600">
              <a:schemeClr val="accent4">
                <a:satMod val="175000"/>
                <a:alpha val="40000"/>
              </a:schemeClr>
            </a:glow>
          </a:effectLst>
          <a:scene3d>
            <a:camera prst="orthographicFront"/>
            <a:lightRig rig="threePt" dir="t"/>
          </a:scene3d>
          <a:sp3d>
            <a:bevelT w="165100" prst="coolSlant"/>
          </a:sp3d>
        </p:spPr>
        <p:txBody>
          <a:bodyPr wrap="square" rtlCol="0">
            <a:spAutoFit/>
          </a:bodyPr>
          <a:lstStyle/>
          <a:p>
            <a:r>
              <a:rPr lang="es-419" dirty="0"/>
              <a:t>CREATE FUNCTION </a:t>
            </a:r>
            <a:r>
              <a:rPr lang="es-419" dirty="0" err="1"/>
              <a:t>seriefibonacci</a:t>
            </a:r>
            <a:r>
              <a:rPr lang="es-419" dirty="0"/>
              <a:t>(limite INT)</a:t>
            </a:r>
          </a:p>
          <a:p>
            <a:r>
              <a:rPr lang="es-419" dirty="0"/>
              <a:t>RETURNS TEXT</a:t>
            </a:r>
          </a:p>
          <a:p>
            <a:r>
              <a:rPr lang="es-419" dirty="0"/>
              <a:t>BEGIN</a:t>
            </a:r>
          </a:p>
          <a:p>
            <a:r>
              <a:rPr lang="es-419" dirty="0"/>
              <a:t> DECLARE J TEXT DEFAULT '';</a:t>
            </a:r>
          </a:p>
          <a:p>
            <a:r>
              <a:rPr lang="es-419" dirty="0"/>
              <a:t> DECLARE suma INT DEFAULT 0;</a:t>
            </a:r>
          </a:p>
          <a:p>
            <a:r>
              <a:rPr lang="es-419" dirty="0"/>
              <a:t> DECLARE a INT DEFAULT 0;</a:t>
            </a:r>
          </a:p>
          <a:p>
            <a:r>
              <a:rPr lang="es-419" dirty="0"/>
              <a:t> DECLARE b INT DEFAULT 1;</a:t>
            </a:r>
          </a:p>
          <a:p>
            <a:r>
              <a:rPr lang="es-419" dirty="0"/>
              <a:t> DECLARE </a:t>
            </a:r>
            <a:r>
              <a:rPr lang="es-419" dirty="0" err="1"/>
              <a:t>cont</a:t>
            </a:r>
            <a:r>
              <a:rPr lang="es-419" dirty="0"/>
              <a:t> INT DEFAULT 0;</a:t>
            </a:r>
          </a:p>
          <a:p>
            <a:r>
              <a:rPr lang="es-419" dirty="0"/>
              <a:t> WHILE </a:t>
            </a:r>
            <a:r>
              <a:rPr lang="es-419" dirty="0" err="1"/>
              <a:t>cont</a:t>
            </a:r>
            <a:r>
              <a:rPr lang="es-419" dirty="0"/>
              <a:t>&lt;limite DO</a:t>
            </a:r>
          </a:p>
          <a:p>
            <a:r>
              <a:rPr lang="es-419" dirty="0"/>
              <a:t> SET J = CONCAT(</a:t>
            </a:r>
            <a:r>
              <a:rPr lang="es-419" dirty="0" err="1"/>
              <a:t>J,a</a:t>
            </a:r>
            <a:r>
              <a:rPr lang="es-419" dirty="0"/>
              <a:t>,',');</a:t>
            </a:r>
          </a:p>
          <a:p>
            <a:r>
              <a:rPr lang="es-419" dirty="0"/>
              <a:t> SET b=</a:t>
            </a:r>
            <a:r>
              <a:rPr lang="es-419" dirty="0" err="1"/>
              <a:t>a+b</a:t>
            </a:r>
            <a:r>
              <a:rPr lang="es-419" dirty="0"/>
              <a:t>;</a:t>
            </a:r>
          </a:p>
          <a:p>
            <a:r>
              <a:rPr lang="es-419" dirty="0"/>
              <a:t> SET a=b-a;</a:t>
            </a:r>
          </a:p>
          <a:p>
            <a:r>
              <a:rPr lang="es-419" dirty="0"/>
              <a:t> SET </a:t>
            </a:r>
            <a:r>
              <a:rPr lang="es-419" dirty="0" err="1"/>
              <a:t>cont</a:t>
            </a:r>
            <a:r>
              <a:rPr lang="es-419" dirty="0"/>
              <a:t>=cont+1;</a:t>
            </a:r>
          </a:p>
          <a:p>
            <a:r>
              <a:rPr lang="es-419" dirty="0"/>
              <a:t> END WHILE ;</a:t>
            </a:r>
          </a:p>
          <a:p>
            <a:r>
              <a:rPr lang="es-419" dirty="0"/>
              <a:t> RETURN J;</a:t>
            </a:r>
          </a:p>
          <a:p>
            <a:r>
              <a:rPr lang="es-419" dirty="0"/>
              <a:t>END;</a:t>
            </a:r>
          </a:p>
          <a:p>
            <a:endParaRPr lang="es-419" dirty="0"/>
          </a:p>
          <a:p>
            <a:r>
              <a:rPr lang="es-419" dirty="0"/>
              <a:t>SELECT </a:t>
            </a:r>
            <a:r>
              <a:rPr lang="es-419" dirty="0" err="1"/>
              <a:t>seriefibonacci</a:t>
            </a:r>
            <a:r>
              <a:rPr lang="es-419" dirty="0"/>
              <a:t>(7);</a:t>
            </a: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778" y="1144486"/>
            <a:ext cx="4769352" cy="4952203"/>
          </a:xfrm>
          <a:prstGeom prst="rect">
            <a:avLst/>
          </a:prstGeom>
        </p:spPr>
      </p:pic>
    </p:spTree>
    <p:extLst>
      <p:ext uri="{BB962C8B-B14F-4D97-AF65-F5344CB8AC3E}">
        <p14:creationId xmlns:p14="http://schemas.microsoft.com/office/powerpoint/2010/main" val="393145951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2391</Words>
  <Application>Microsoft Office PowerPoint</Application>
  <PresentationFormat>Panorámica</PresentationFormat>
  <Paragraphs>279</Paragraphs>
  <Slides>14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14</vt:i4>
      </vt:variant>
    </vt:vector>
  </HeadingPairs>
  <TitlesOfParts>
    <vt:vector size="19" baseType="lpstr">
      <vt:lpstr>Arial</vt:lpstr>
      <vt:lpstr>Calibri</vt:lpstr>
      <vt:lpstr>Calibri Light</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Intel PC</dc:creator>
  <cp:lastModifiedBy>Intel PC</cp:lastModifiedBy>
  <cp:revision>2</cp:revision>
  <dcterms:created xsi:type="dcterms:W3CDTF">2022-05-20T06:56:32Z</dcterms:created>
  <dcterms:modified xsi:type="dcterms:W3CDTF">2022-05-20T07:06:56Z</dcterms:modified>
</cp:coreProperties>
</file>